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57" r:id="rId5"/>
    <p:sldId id="258" r:id="rId6"/>
    <p:sldId id="259" r:id="rId7"/>
    <p:sldId id="299" r:id="rId8"/>
    <p:sldId id="261" r:id="rId9"/>
    <p:sldId id="300" r:id="rId10"/>
    <p:sldId id="263" r:id="rId11"/>
    <p:sldId id="307" r:id="rId12"/>
    <p:sldId id="264" r:id="rId13"/>
    <p:sldId id="318" r:id="rId14"/>
    <p:sldId id="270" r:id="rId15"/>
    <p:sldId id="273" r:id="rId16"/>
    <p:sldId id="319" r:id="rId17"/>
    <p:sldId id="277" r:id="rId18"/>
    <p:sldId id="278" r:id="rId19"/>
    <p:sldId id="308" r:id="rId20"/>
    <p:sldId id="313" r:id="rId21"/>
    <p:sldId id="316" r:id="rId22"/>
    <p:sldId id="317" r:id="rId23"/>
    <p:sldId id="306" r:id="rId24"/>
    <p:sldId id="282" r:id="rId25"/>
    <p:sldId id="304" r:id="rId26"/>
    <p:sldId id="302" r:id="rId27"/>
    <p:sldId id="289" r:id="rId28"/>
    <p:sldId id="297" r:id="rId29"/>
    <p:sldId id="311" r:id="rId30"/>
    <p:sldId id="312" r:id="rId31"/>
    <p:sldId id="291" r:id="rId32"/>
    <p:sldId id="293" r:id="rId33"/>
    <p:sldId id="295" r:id="rId34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273CA5-AA28-D389-4D51-96D76E7714D5}" name="Anaya Rodriguez, Laura" initials="LA" userId="S::laura.anayarodriguez@austin.utexas.edu::fd9b30df-008c-4c5f-b2eb-15ca040e50ea" providerId="AD"/>
  <p188:author id="{8A448EA8-8171-8499-DDC8-0C0CCF1D5F2A}" name="Laura Anaya Rodriguez" initials="LR" userId="qlyGULccPLkSmW9TbYndNRN9jPGvmoMP4cn8pS6a9W8=" providerId="None"/>
  <p188:author id="{7A8181E3-CF69-8834-C275-4287172AB33B}" name="Lauren Pezzullo" initials="LP" userId="jomsXLpxLeGuRQbq8741mg01jpkVLtpgqyXN7GBT2Ms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27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2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9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4F49E-B108-41A4-BCF3-4FE49F4B3DF5}" v="1" dt="2024-08-19T14:04:13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3" autoAdjust="0"/>
    <p:restoredTop sz="86303" autoAdjust="0"/>
  </p:normalViewPr>
  <p:slideViewPr>
    <p:cSldViewPr snapToGrid="0" snapToObjects="1">
      <p:cViewPr varScale="1">
        <p:scale>
          <a:sx n="33" d="100"/>
          <a:sy n="33" d="100"/>
        </p:scale>
        <p:origin x="96" y="666"/>
      </p:cViewPr>
      <p:guideLst/>
    </p:cSldViewPr>
  </p:slideViewPr>
  <p:outlineViewPr>
    <p:cViewPr>
      <p:scale>
        <a:sx n="33" d="100"/>
        <a:sy n="33" d="100"/>
      </p:scale>
      <p:origin x="0" y="-2319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7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4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7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36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4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63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23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9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1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51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https://youtu.be/whfg-ak0nyY?si=vclOXU6pSBwjvKaw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7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https://youtu.be/r8gVO_dQ37A?si=B797ZingKiO7EXKN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72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https://www.youtube.com/watch?v=R3POvjY7Rfk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71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9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B1EF5D4F-03C3-B93D-75AE-589F14184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0"/>
            <a:ext cx="9144000" cy="9143982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3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9540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446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304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304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person, table&#10;&#10;Description automatically generated">
            <a:extLst>
              <a:ext uri="{FF2B5EF4-FFF2-40B4-BE49-F238E27FC236}">
                <a16:creationId xmlns:a16="http://schemas.microsoft.com/office/drawing/2014/main" id="{22F06A4B-08FE-FDA6-B70E-733B822D7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-2" b="6000"/>
          <a:stretch/>
        </p:blipFill>
        <p:spPr>
          <a:xfrm>
            <a:off x="0" y="0"/>
            <a:ext cx="243779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6F2910-ACE0-8A6B-E285-AC03388D4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54" y="0"/>
            <a:ext cx="24377904" cy="13716000"/>
          </a:xfrm>
          <a:prstGeom prst="rect">
            <a:avLst/>
          </a:prstGeom>
          <a:solidFill>
            <a:schemeClr val="accent1">
              <a:alpha val="880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627C0EA-4F9F-CD19-15BF-B2048C9D95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0552" y="10287000"/>
            <a:ext cx="201168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8C086-05F6-0C8B-ED9A-C7B4088B3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298" y="4114800"/>
            <a:ext cx="22402800" cy="4572000"/>
          </a:xfrm>
        </p:spPr>
        <p:txBody>
          <a:bodyPr/>
          <a:lstStyle>
            <a:lvl1pPr marL="914400" indent="-914400">
              <a:lnSpc>
                <a:spcPct val="100000"/>
              </a:lnSpc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428521" indent="-514350">
              <a:buFont typeface="+mj-lt"/>
              <a:buAutoNum type="arabicPeriod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7" r:id="rId10"/>
    <p:sldLayoutId id="2147483695" r:id="rId11"/>
    <p:sldLayoutId id="2147483698" r:id="rId12"/>
    <p:sldLayoutId id="2147483699" r:id="rId13"/>
    <p:sldLayoutId id="2147483691" r:id="rId14"/>
    <p:sldLayoutId id="2147483678" r:id="rId15"/>
    <p:sldLayoutId id="2147483690" r:id="rId16"/>
    <p:sldLayoutId id="2147483681" r:id="rId17"/>
    <p:sldLayoutId id="2147483688" r:id="rId18"/>
    <p:sldLayoutId id="2147483684" r:id="rId19"/>
    <p:sldLayoutId id="2147483682" r:id="rId20"/>
    <p:sldLayoutId id="2147483686" r:id="rId21"/>
    <p:sldLayoutId id="2147483685" r:id="rId22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whfg-ak0nyY?feature=oembed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www.youtube.com/watch?v=2w0zT1oCPVI&amp;t=2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r8gVO_dQ37A?feature=oembed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s://youtu.be/r8gVO_dQ37A?si=B797ZingKiO7EXK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R3POvjY7Rfk?feature=oembed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s://www.youtube.com/watch?v=R3POvjY7Rfk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hyperlink" Target="https://txopioidresponse.org/e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hs.texas.gov/services/health/prevention/turn-to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data.dshs.texas.gov/dashboards/drugs-and-alcohol/opioi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Cómo</a:t>
            </a:r>
            <a:r>
              <a:rPr lang="en-US" b="0" dirty="0"/>
              <a:t> </a:t>
            </a:r>
            <a:r>
              <a:rPr lang="en-US" b="0" dirty="0" err="1"/>
              <a:t>prevenir</a:t>
            </a:r>
            <a:r>
              <a:rPr lang="en-US" b="0" dirty="0"/>
              <a:t> </a:t>
            </a:r>
            <a:r>
              <a:rPr lang="en-US" b="0" dirty="0" err="1"/>
              <a:t>el</a:t>
            </a:r>
            <a:r>
              <a:rPr lang="en-US" b="0"/>
              <a:t>  </a:t>
            </a:r>
            <a:r>
              <a:rPr lang="en-US" b="0" dirty="0" err="1"/>
              <a:t>consumo</a:t>
            </a:r>
            <a:r>
              <a:rPr lang="en-US" b="0" dirty="0"/>
              <a:t> </a:t>
            </a:r>
            <a:r>
              <a:rPr lang="en-US" b="0" dirty="0" err="1"/>
              <a:t>indebido</a:t>
            </a:r>
            <a:r>
              <a:rPr lang="en-US" b="0" dirty="0"/>
              <a:t> y las </a:t>
            </a:r>
            <a:r>
              <a:rPr lang="en-US" b="0" dirty="0" err="1"/>
              <a:t>sobredosis</a:t>
            </a:r>
            <a:r>
              <a:rPr lang="en-US" b="0" dirty="0"/>
              <a:t> de </a:t>
            </a:r>
            <a:r>
              <a:rPr lang="en-US" b="0" dirty="0" err="1"/>
              <a:t>opioides</a:t>
            </a:r>
            <a:r>
              <a:rPr lang="en-US" b="0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Respuesta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Arial Black"/>
              </a:rPr>
              <a:t>NOMBRE DEL PRESENTADOR: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descr="¿Cómo Actúan los Opioides Recetados?">
            <a:extLst>
              <a:ext uri="{FF2B5EF4-FFF2-40B4-BE49-F238E27FC236}">
                <a16:creationId xmlns:a16="http://schemas.microsoft.com/office/drawing/2014/main" id="{719E5E8B-4ED7-9AF0-C22E-28F9A235D4D2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s-ES" sz="2400" b="1" i="0" dirty="0">
                <a:solidFill>
                  <a:srgbClr val="0F0F0F"/>
                </a:solidFill>
                <a:effectLst/>
                <a:hlinkClick r:id="rId4"/>
              </a:rPr>
              <a:t>¿Cómo Actúan los Opioides Recetados?</a:t>
            </a:r>
            <a:endParaRPr lang="en-US" sz="2400" b="1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3" name="Online Media 1" descr="¿Cómo Actúan los Opioides Recetados?">
            <a:hlinkClick r:id="" action="ppaction://media"/>
            <a:extLst>
              <a:ext uri="{FF2B5EF4-FFF2-40B4-BE49-F238E27FC236}">
                <a16:creationId xmlns:a16="http://schemas.microsoft.com/office/drawing/2014/main" id="{BFF6264C-973D-813C-6CDB-547CE67025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54353" y="1004514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0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Los </a:t>
            </a:r>
            <a:r>
              <a:rPr kumimoji="0" 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opioides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recetados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son un </a:t>
            </a:r>
            <a:r>
              <a:rPr kumimoji="0" 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tipo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de </a:t>
            </a:r>
            <a:r>
              <a:rPr kumimoji="0" 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medicamentos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muy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potentes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que </a:t>
            </a:r>
            <a:r>
              <a:rPr kumimoji="0" 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sirven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para </a:t>
            </a:r>
            <a:r>
              <a:rPr kumimoji="0" 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tratar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7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el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dolor.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Los </a:t>
            </a:r>
            <a:r>
              <a:rPr lang="en-US" dirty="0" err="1">
                <a:latin typeface="Arial Black"/>
              </a:rPr>
              <a:t>opioides</a:t>
            </a:r>
            <a:r>
              <a:rPr lang="en-US" dirty="0">
                <a:latin typeface="Arial Black"/>
              </a:rPr>
              <a:t> se </a:t>
            </a:r>
            <a:r>
              <a:rPr lang="en-US" dirty="0" err="1">
                <a:latin typeface="Arial Black"/>
              </a:rPr>
              <a:t>recetan</a:t>
            </a:r>
            <a:r>
              <a:rPr lang="en-US" dirty="0">
                <a:latin typeface="Arial Black"/>
              </a:rPr>
              <a:t> para </a:t>
            </a:r>
            <a:r>
              <a:rPr lang="en-US" dirty="0" err="1">
                <a:latin typeface="Arial Black"/>
              </a:rPr>
              <a:t>aliviar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el</a:t>
            </a:r>
            <a:r>
              <a:rPr lang="en-US" dirty="0">
                <a:latin typeface="Arial Black"/>
              </a:rPr>
              <a:t> dolor </a:t>
            </a:r>
            <a:r>
              <a:rPr lang="en-US" dirty="0" err="1">
                <a:latin typeface="Arial Black"/>
              </a:rPr>
              <a:t>causado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por</a:t>
            </a:r>
            <a:r>
              <a:rPr lang="en-US" dirty="0">
                <a:latin typeface="Arial Black"/>
              </a:rPr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Lesiones</a:t>
            </a:r>
            <a:r>
              <a:rPr lang="en-US" dirty="0"/>
              <a:t> graves</a:t>
            </a:r>
          </a:p>
          <a:p>
            <a:r>
              <a:rPr lang="en-US" dirty="0" err="1"/>
              <a:t>Cirugía</a:t>
            </a:r>
            <a:endParaRPr lang="en-US" dirty="0"/>
          </a:p>
          <a:p>
            <a:r>
              <a:rPr lang="en-US" dirty="0" err="1"/>
              <a:t>Extracción</a:t>
            </a:r>
            <a:r>
              <a:rPr lang="en-US" dirty="0"/>
              <a:t> de </a:t>
            </a:r>
            <a:r>
              <a:rPr lang="en-US" dirty="0" err="1"/>
              <a:t>muelas</a:t>
            </a:r>
            <a:r>
              <a:rPr lang="en-US" dirty="0"/>
              <a:t> del </a:t>
            </a:r>
            <a:r>
              <a:rPr lang="en-US" dirty="0" err="1"/>
              <a:t>juicio</a:t>
            </a:r>
            <a:endParaRPr lang="en-US" dirty="0"/>
          </a:p>
          <a:p>
            <a:r>
              <a:rPr lang="en-US" dirty="0" err="1"/>
              <a:t>Cáncer</a:t>
            </a:r>
            <a:r>
              <a:rPr lang="en-US" dirty="0"/>
              <a:t> y </a:t>
            </a:r>
            <a:r>
              <a:rPr lang="en-US" dirty="0" err="1"/>
              <a:t>otros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Arial Black"/>
              </a:rPr>
              <a:t>Algunos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ejemplos</a:t>
            </a:r>
            <a:r>
              <a:rPr lang="en-US" dirty="0">
                <a:latin typeface="Arial Black"/>
              </a:rPr>
              <a:t> de </a:t>
            </a:r>
            <a:r>
              <a:rPr lang="en-US" dirty="0" err="1">
                <a:latin typeface="Arial Black"/>
              </a:rPr>
              <a:t>marcas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comerciales</a:t>
            </a:r>
            <a:r>
              <a:rPr lang="en-US" dirty="0">
                <a:latin typeface="Arial Black"/>
              </a:rPr>
              <a:t> de </a:t>
            </a:r>
            <a:r>
              <a:rPr lang="en-US" dirty="0" err="1">
                <a:latin typeface="Arial Black"/>
              </a:rPr>
              <a:t>opioides</a:t>
            </a:r>
            <a:r>
              <a:rPr lang="en-US" dirty="0">
                <a:latin typeface="Arial Black"/>
              </a:rPr>
              <a:t> son: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Ultram</a:t>
            </a:r>
          </a:p>
          <a:p>
            <a:r>
              <a:rPr lang="en-US" dirty="0"/>
              <a:t>Tylenol con </a:t>
            </a:r>
            <a:r>
              <a:rPr lang="en-US" dirty="0" err="1"/>
              <a:t>codeína</a:t>
            </a:r>
            <a:endParaRPr lang="en-US" dirty="0"/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</a:t>
            </a:r>
            <a:r>
              <a:rPr lang="en-US" dirty="0" err="1"/>
              <a:t>conllevan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Conozca los Riesgos del Uso Indebido de Opioides">
            <a:extLst>
              <a:ext uri="{FF2B5EF4-FFF2-40B4-BE49-F238E27FC236}">
                <a16:creationId xmlns:a16="http://schemas.microsoft.com/office/drawing/2014/main" id="{03E69093-CC50-0CCD-178B-9860A88C8989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b="1" dirty="0">
                <a:effectLst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Conozca los Riesgos del Uso Indebido de Opioides</a:t>
            </a:r>
            <a:endParaRPr lang="en-US" sz="2400" b="1" dirty="0">
              <a:effectLst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Online Media 3" descr="Conozca los Riesgos del Uso Indebido de Opioides">
            <a:hlinkClick r:id="" action="ppaction://media"/>
            <a:extLst>
              <a:ext uri="{FF2B5EF4-FFF2-40B4-BE49-F238E27FC236}">
                <a16:creationId xmlns:a16="http://schemas.microsoft.com/office/drawing/2014/main" id="{77A2DE59-F6E5-5BE8-D835-274D5A4F76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743217" y="980408"/>
            <a:ext cx="20805634" cy="117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0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Tu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cuerpo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puede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volverse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dependiente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de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los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opioides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recetados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en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tan solo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siete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días de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consumirlos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, y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ello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podría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conducirte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a la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adicción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.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</a:b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El </a:t>
            </a:r>
            <a:r>
              <a:rPr lang="en-US" dirty="0" err="1">
                <a:latin typeface="Arial Black"/>
              </a:rPr>
              <a:t>cuerpo</a:t>
            </a:r>
            <a:r>
              <a:rPr lang="en-US" dirty="0">
                <a:latin typeface="Arial Black"/>
              </a:rPr>
              <a:t> y </a:t>
            </a:r>
            <a:r>
              <a:rPr lang="en-US" dirty="0" err="1">
                <a:latin typeface="Arial Black"/>
              </a:rPr>
              <a:t>el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cerebro</a:t>
            </a:r>
            <a:r>
              <a:rPr lang="en-US" dirty="0">
                <a:latin typeface="Arial Black"/>
              </a:rPr>
              <a:t> se </a:t>
            </a:r>
            <a:r>
              <a:rPr lang="en-US" dirty="0" err="1">
                <a:latin typeface="Arial Black"/>
              </a:rPr>
              <a:t>acostumbran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rápidamente</a:t>
            </a:r>
            <a:r>
              <a:rPr lang="en-US" dirty="0">
                <a:latin typeface="Arial Black"/>
              </a:rPr>
              <a:t> al </a:t>
            </a:r>
            <a:r>
              <a:rPr lang="en-US" dirty="0" err="1">
                <a:latin typeface="Arial Black"/>
              </a:rPr>
              <a:t>medicamento</a:t>
            </a:r>
            <a:endParaRPr lang="en-US" dirty="0">
              <a:latin typeface="Arial Blac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3429000"/>
            <a:ext cx="9144000" cy="2971806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cantidad</a:t>
            </a:r>
            <a:r>
              <a:rPr lang="en-US" dirty="0"/>
              <a:t> </a:t>
            </a:r>
            <a:r>
              <a:rPr lang="en-US" dirty="0" err="1"/>
              <a:t>recetada</a:t>
            </a:r>
            <a:r>
              <a:rPr lang="en-US" dirty="0"/>
              <a:t> es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eficaz</a:t>
            </a:r>
            <a:r>
              <a:rPr lang="en-US" dirty="0"/>
              <a:t>.</a:t>
            </a:r>
          </a:p>
          <a:p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mayor </a:t>
            </a:r>
            <a:r>
              <a:rPr lang="en-US" dirty="0" err="1"/>
              <a:t>cantidad</a:t>
            </a:r>
            <a:r>
              <a:rPr lang="en-US" dirty="0"/>
              <a:t> para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dolor, lo que </a:t>
            </a:r>
            <a:r>
              <a:rPr lang="en-US" dirty="0" err="1"/>
              <a:t>aumenta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abuso</a:t>
            </a:r>
            <a:r>
              <a:rPr lang="en-US" dirty="0"/>
              <a:t> y </a:t>
            </a:r>
            <a:r>
              <a:rPr lang="en-US" dirty="0" err="1"/>
              <a:t>sobredosis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Los </a:t>
            </a:r>
            <a:r>
              <a:rPr lang="en-US" dirty="0" err="1">
                <a:latin typeface="Arial Black"/>
              </a:rPr>
              <a:t>siguientes</a:t>
            </a:r>
            <a:r>
              <a:rPr lang="en-US" dirty="0">
                <a:latin typeface="Arial Black"/>
              </a:rPr>
              <a:t> son </a:t>
            </a:r>
            <a:r>
              <a:rPr lang="en-US" dirty="0" err="1">
                <a:latin typeface="Arial Black"/>
              </a:rPr>
              <a:t>los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signos</a:t>
            </a:r>
            <a:r>
              <a:rPr lang="en-US" dirty="0">
                <a:latin typeface="Arial Black"/>
              </a:rPr>
              <a:t> de </a:t>
            </a:r>
            <a:r>
              <a:rPr lang="en-US" dirty="0" err="1">
                <a:latin typeface="Arial Black"/>
              </a:rPr>
              <a:t>abstinencia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una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vez</a:t>
            </a:r>
            <a:r>
              <a:rPr lang="en-US" dirty="0">
                <a:latin typeface="Arial Black"/>
              </a:rPr>
              <a:t> que se </a:t>
            </a:r>
            <a:r>
              <a:rPr lang="en-US" dirty="0" err="1">
                <a:latin typeface="Arial Black"/>
              </a:rPr>
              <a:t>tiene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dependencia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física</a:t>
            </a:r>
            <a:r>
              <a:rPr lang="en-US" dirty="0">
                <a:latin typeface="Arial Black"/>
              </a:rPr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3657594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242424"/>
                </a:solidFill>
              </a:rPr>
              <a:t>Insomnio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Ansiedad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Náuseas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>
                <a:solidFill>
                  <a:srgbClr val="242424"/>
                </a:solidFill>
              </a:rPr>
              <a:t>Dolores </a:t>
            </a:r>
            <a:r>
              <a:rPr lang="en-US" dirty="0" err="1">
                <a:solidFill>
                  <a:srgbClr val="242424"/>
                </a:solidFill>
              </a:rPr>
              <a:t>musculares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Agitación</a:t>
            </a:r>
            <a:endParaRPr lang="en-US" dirty="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528048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Los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opioides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son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potentes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medicamentos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que se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usan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para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tratar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el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dolor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físico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intenso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,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pero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su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abuso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puede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ser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peligroso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e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incluso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mortal.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Arial Black"/>
              </a:rPr>
              <a:t>El </a:t>
            </a:r>
            <a:r>
              <a:rPr lang="en-US" dirty="0" err="1">
                <a:latin typeface="Arial Black"/>
              </a:rPr>
              <a:t>abuso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consiste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en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consumir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opioides</a:t>
            </a:r>
            <a:r>
              <a:rPr lang="en-US" dirty="0">
                <a:latin typeface="Arial Black"/>
              </a:rPr>
              <a:t> de forma </a:t>
            </a:r>
            <a:r>
              <a:rPr lang="en-US" dirty="0" err="1">
                <a:latin typeface="Arial Black"/>
              </a:rPr>
              <a:t>distinta</a:t>
            </a:r>
            <a:r>
              <a:rPr lang="en-US" dirty="0">
                <a:latin typeface="Arial Black"/>
              </a:rPr>
              <a:t> a </a:t>
            </a:r>
            <a:r>
              <a:rPr lang="en-US" dirty="0" err="1">
                <a:latin typeface="Arial Black"/>
              </a:rPr>
              <a:t>como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han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sido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recetados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por</a:t>
            </a:r>
            <a:r>
              <a:rPr lang="en-US" dirty="0">
                <a:latin typeface="Arial Black"/>
              </a:rPr>
              <a:t> un </a:t>
            </a:r>
            <a:r>
              <a:rPr lang="en-US" dirty="0" err="1">
                <a:latin typeface="Arial Black"/>
              </a:rPr>
              <a:t>médico</a:t>
            </a:r>
            <a:r>
              <a:rPr lang="en-US" dirty="0">
                <a:latin typeface="Arial Black"/>
              </a:rPr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4023360"/>
            <a:ext cx="9144000" cy="2377447"/>
          </a:xfrm>
        </p:spPr>
        <p:txBody>
          <a:bodyPr>
            <a:noAutofit/>
          </a:bodyPr>
          <a:lstStyle/>
          <a:p>
            <a:r>
              <a:rPr lang="en-US" dirty="0"/>
              <a:t>Tomar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la </a:t>
            </a:r>
            <a:r>
              <a:rPr lang="en-US" dirty="0" err="1"/>
              <a:t>recetada</a:t>
            </a:r>
            <a:endParaRPr lang="en-US" dirty="0"/>
          </a:p>
          <a:p>
            <a:r>
              <a:rPr lang="en-US" dirty="0"/>
              <a:t>Tomar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sin </a:t>
            </a:r>
            <a:r>
              <a:rPr lang="en-US" dirty="0" err="1"/>
              <a:t>receta</a:t>
            </a:r>
            <a:r>
              <a:rPr lang="en-US" dirty="0"/>
              <a:t> </a:t>
            </a:r>
            <a:r>
              <a:rPr lang="en-US" dirty="0" err="1"/>
              <a:t>médica</a:t>
            </a:r>
            <a:endParaRPr lang="en-US" dirty="0"/>
          </a:p>
          <a:p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que no sea para </a:t>
            </a:r>
            <a:r>
              <a:rPr lang="en-US" dirty="0" err="1"/>
              <a:t>propósitos</a:t>
            </a:r>
            <a:r>
              <a:rPr lang="en-US" dirty="0"/>
              <a:t> </a:t>
            </a:r>
            <a:r>
              <a:rPr lang="en-US" dirty="0" err="1"/>
              <a:t>médicos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6294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Tomar </a:t>
            </a:r>
            <a:r>
              <a:rPr lang="en-US" dirty="0" err="1"/>
              <a:t>más</a:t>
            </a:r>
            <a:r>
              <a:rPr lang="en-US" dirty="0"/>
              <a:t> de lo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provocar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secundarios</a:t>
            </a:r>
            <a:r>
              <a:rPr lang="en-US" dirty="0"/>
              <a:t> </a:t>
            </a:r>
            <a:r>
              <a:rPr lang="en-US" dirty="0" err="1"/>
              <a:t>peligrosos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8001000"/>
            <a:ext cx="9144000" cy="3657594"/>
          </a:xfrm>
        </p:spPr>
        <p:txBody>
          <a:bodyPr/>
          <a:lstStyle/>
          <a:p>
            <a:r>
              <a:rPr lang="en-US" dirty="0" err="1"/>
              <a:t>Sedación</a:t>
            </a:r>
            <a:r>
              <a:rPr lang="en-US" dirty="0"/>
              <a:t> </a:t>
            </a:r>
            <a:r>
              <a:rPr lang="en-US" dirty="0" err="1"/>
              <a:t>excesiva</a:t>
            </a:r>
            <a:endParaRPr lang="en-US" dirty="0"/>
          </a:p>
          <a:p>
            <a:r>
              <a:rPr lang="en-US" dirty="0" err="1"/>
              <a:t>Respiración</a:t>
            </a:r>
            <a:r>
              <a:rPr lang="en-US" dirty="0"/>
              <a:t> </a:t>
            </a:r>
            <a:r>
              <a:rPr lang="en-US" dirty="0" err="1"/>
              <a:t>lenta</a:t>
            </a:r>
            <a:endParaRPr lang="en-US" dirty="0"/>
          </a:p>
          <a:p>
            <a:r>
              <a:rPr lang="en-US" dirty="0" err="1"/>
              <a:t>Sobredosis</a:t>
            </a:r>
            <a:endParaRPr lang="en-US" dirty="0"/>
          </a:p>
          <a:p>
            <a:r>
              <a:rPr lang="en-US" dirty="0"/>
              <a:t>Muerte</a:t>
            </a: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D4E88-6F9E-6BB2-134E-EFA2F75E2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5F82C-E279-0278-3495-84AF2675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fentanilo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079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descr="Unidos, lost texanos hacemos frente a la crisis del fentanilo&#10;">
            <a:extLst>
              <a:ext uri="{FF2B5EF4-FFF2-40B4-BE49-F238E27FC236}">
                <a16:creationId xmlns:a16="http://schemas.microsoft.com/office/drawing/2014/main" id="{432717E9-95A7-FBC9-9AB9-AD386FA7ECF1}"/>
              </a:ext>
            </a:extLst>
          </p:cNvPr>
          <p:cNvSpPr txBox="1"/>
          <p:nvPr/>
        </p:nvSpPr>
        <p:spPr>
          <a:xfrm>
            <a:off x="2124983" y="12664132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4"/>
              </a:rPr>
              <a:t>Unidos, lost 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4"/>
              </a:rPr>
              <a:t>texanos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4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4"/>
              </a:rPr>
              <a:t>hacemos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4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4"/>
              </a:rPr>
              <a:t>frente</a:t>
            </a:r>
            <a:r>
              <a:rPr lang="en-US" sz="2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4"/>
              </a:rPr>
              <a:t> a la crisis del </a:t>
            </a:r>
            <a:r>
              <a:rPr lang="en-US" sz="2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hlinkClick r:id="rId4"/>
              </a:rPr>
              <a:t>fentanilo</a:t>
            </a:r>
            <a:endParaRPr lang="en-US" sz="2400" b="1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2" name="Online Media 1" title="Unidos, los texanos hacemos frente a la crisis del fentanilo">
            <a:hlinkClick r:id="" action="ppaction://media"/>
            <a:extLst>
              <a:ext uri="{FF2B5EF4-FFF2-40B4-BE49-F238E27FC236}">
                <a16:creationId xmlns:a16="http://schemas.microsoft.com/office/drawing/2014/main" id="{22417F0E-A17D-D81A-A7C0-EAC53654C6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24983" y="1010359"/>
            <a:ext cx="20127683" cy="1137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8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B26E1A-3493-CB6A-0C46-23CA55ADD6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9" y="2514600"/>
            <a:ext cx="9826624" cy="8229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El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fentanilo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, un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potente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opioide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,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está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acabando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b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</a:b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con la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vida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de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los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texanos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todos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b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</a:br>
            <a:r>
              <a:rPr kumimoji="0" lang="en-US" sz="6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los</a:t>
            </a:r>
            <a:r>
              <a:rPr kumimoji="0" lang="en-US" sz="6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días.</a:t>
            </a:r>
            <a:endParaRPr kumimoji="0" lang="en-US" sz="6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0905D4-9301-BF9F-7515-5AD95C8A3EE1}"/>
              </a:ext>
            </a:extLst>
          </p:cNvPr>
          <p:cNvSpPr txBox="1">
            <a:spLocks/>
          </p:cNvSpPr>
          <p:nvPr/>
        </p:nvSpPr>
        <p:spPr>
          <a:xfrm>
            <a:off x="1371600" y="10625310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Para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reducir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el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riesgo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habla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con un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adulto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confianza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sobre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los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peligros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una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sobredosis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accidental de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fentanilo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y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toma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únicamente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las pastillas que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te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recete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un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médico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.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Lleva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contigo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naloxona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salvar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vida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una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persona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en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caso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de que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sufra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una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sobredosis</a:t>
            </a: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. </a:t>
            </a:r>
            <a:endParaRPr lang="en-US" sz="2400" dirty="0">
              <a:solidFill>
                <a:schemeClr val="bg1"/>
              </a:solidFill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C9743-AFC6-64F1-BEDB-7FB6890638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47" y="803752"/>
            <a:ext cx="9826625" cy="34216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2000"/>
              </a:spcAft>
              <a:buNone/>
            </a:pP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El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fentanilo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es un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opioide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50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veces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más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fuerte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que la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heroína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. Es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seguro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cuando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se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toma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según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las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indicaciones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del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médico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para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tratar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el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dolor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intenso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. Sin embargo,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el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fentanilo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fabricado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ilícitamente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suele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mezclarse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con pastillas falsas.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Incluso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en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dosis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pequeñas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el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fentanilo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puede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causar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una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sobredosis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mortal. Se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añade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a las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siguientes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sustancias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con o sin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el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conocimiento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de la persona: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C8B671-1C8B-B1B8-4A39-FAEE5A8C69EB}"/>
              </a:ext>
            </a:extLst>
          </p:cNvPr>
          <p:cNvSpPr txBox="1">
            <a:spLocks/>
          </p:cNvSpPr>
          <p:nvPr/>
        </p:nvSpPr>
        <p:spPr>
          <a:xfrm>
            <a:off x="13862048" y="4855178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latin typeface="Arial Black"/>
              </a:rPr>
              <a:t>Pastillas falsas </a:t>
            </a:r>
            <a:r>
              <a:rPr lang="en-US" sz="2600" dirty="0" err="1">
                <a:latin typeface="Arial Black"/>
              </a:rPr>
              <a:t>hechas</a:t>
            </a:r>
            <a:r>
              <a:rPr lang="en-US" sz="2600" dirty="0">
                <a:latin typeface="Arial Black"/>
              </a:rPr>
              <a:t> para </a:t>
            </a:r>
            <a:r>
              <a:rPr lang="en-US" sz="2600" dirty="0" err="1">
                <a:latin typeface="Arial Black"/>
              </a:rPr>
              <a:t>parecerse</a:t>
            </a:r>
            <a:r>
              <a:rPr lang="en-US" sz="2600" dirty="0">
                <a:latin typeface="Arial Black"/>
              </a:rPr>
              <a:t> a las pastillas que </a:t>
            </a:r>
            <a:r>
              <a:rPr lang="en-US" sz="2600" dirty="0" err="1">
                <a:latin typeface="Arial Black"/>
              </a:rPr>
              <a:t>provienen</a:t>
            </a:r>
            <a:r>
              <a:rPr lang="en-US" sz="2600" dirty="0">
                <a:latin typeface="Arial Black"/>
              </a:rPr>
              <a:t> de </a:t>
            </a:r>
            <a:r>
              <a:rPr lang="en-US" sz="2600" dirty="0" err="1">
                <a:latin typeface="Arial Black"/>
              </a:rPr>
              <a:t>una</a:t>
            </a:r>
            <a:r>
              <a:rPr lang="en-US" sz="2600" dirty="0">
                <a:latin typeface="Arial Black"/>
              </a:rPr>
              <a:t> </a:t>
            </a:r>
            <a:r>
              <a:rPr lang="en-US" sz="2600" dirty="0" err="1">
                <a:latin typeface="Arial Black"/>
              </a:rPr>
              <a:t>farmacia</a:t>
            </a:r>
            <a:r>
              <a:rPr lang="en-US" sz="2600" dirty="0">
                <a:latin typeface="Arial Black"/>
              </a:rPr>
              <a:t>, tales </a:t>
            </a:r>
            <a:r>
              <a:rPr lang="en-US" sz="2600" dirty="0" err="1">
                <a:latin typeface="Arial Black"/>
              </a:rPr>
              <a:t>como</a:t>
            </a:r>
            <a:r>
              <a:rPr lang="en-US" sz="2600" dirty="0">
                <a:latin typeface="Arial Black"/>
              </a:rPr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71885-41DE-5C9E-A327-2B1FBF976D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6163061"/>
            <a:ext cx="4429125" cy="234313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Oxicodona</a:t>
            </a:r>
            <a:endParaRPr lang="en-US" dirty="0">
              <a:effectLst/>
              <a:latin typeface="Arial"/>
              <a:ea typeface="Arial" panose="020B0604020202020204" pitchFamily="34" charset="0"/>
              <a:cs typeface="Arial"/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Vicodin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Percocet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E077A50-BD22-8AD9-4435-1E060B580C40}"/>
              </a:ext>
            </a:extLst>
          </p:cNvPr>
          <p:cNvSpPr txBox="1">
            <a:spLocks/>
          </p:cNvSpPr>
          <p:nvPr/>
        </p:nvSpPr>
        <p:spPr>
          <a:xfrm>
            <a:off x="18291175" y="6163061"/>
            <a:ext cx="5397499" cy="23431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Xanax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Adderall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6C972E0-0D24-599C-E3F6-4C8EAA4E32D5}"/>
              </a:ext>
            </a:extLst>
          </p:cNvPr>
          <p:cNvSpPr txBox="1">
            <a:spLocks/>
          </p:cNvSpPr>
          <p:nvPr/>
        </p:nvSpPr>
        <p:spPr>
          <a:xfrm>
            <a:off x="13862047" y="8540484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El </a:t>
            </a:r>
            <a:r>
              <a:rPr lang="en-US" sz="2600" dirty="0" err="1"/>
              <a:t>fentanilo</a:t>
            </a:r>
            <a:r>
              <a:rPr lang="en-US" sz="2600" dirty="0"/>
              <a:t> también se </a:t>
            </a:r>
            <a:r>
              <a:rPr lang="en-US" sz="2600" dirty="0" err="1"/>
              <a:t>añade</a:t>
            </a:r>
            <a:r>
              <a:rPr lang="en-US" sz="2600" dirty="0"/>
              <a:t> a </a:t>
            </a:r>
            <a:r>
              <a:rPr lang="en-US" sz="2600" dirty="0" err="1"/>
              <a:t>otras</a:t>
            </a:r>
            <a:r>
              <a:rPr lang="en-US" sz="2600" dirty="0"/>
              <a:t> </a:t>
            </a:r>
            <a:r>
              <a:rPr lang="en-US" sz="2600" dirty="0" err="1"/>
              <a:t>sustancias</a:t>
            </a:r>
            <a:r>
              <a:rPr lang="en-US" sz="2600" dirty="0"/>
              <a:t> </a:t>
            </a:r>
            <a:r>
              <a:rPr lang="en-US" sz="2600" dirty="0" err="1"/>
              <a:t>ilícitas</a:t>
            </a:r>
            <a:r>
              <a:rPr lang="en-US" sz="2600" dirty="0"/>
              <a:t>, tales </a:t>
            </a:r>
            <a:r>
              <a:rPr lang="en-US" sz="2600" dirty="0" err="1"/>
              <a:t>como</a:t>
            </a:r>
            <a:r>
              <a:rPr lang="en-US" sz="2600" dirty="0"/>
              <a:t>: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7EFC10-726D-B170-0D17-8D7108DCD3A3}"/>
              </a:ext>
            </a:extLst>
          </p:cNvPr>
          <p:cNvSpPr txBox="1">
            <a:spLocks/>
          </p:cNvSpPr>
          <p:nvPr/>
        </p:nvSpPr>
        <p:spPr>
          <a:xfrm>
            <a:off x="13862048" y="9912091"/>
            <a:ext cx="9826624" cy="280034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Aft>
                <a:spcPts val="0"/>
              </a:spcAft>
            </a:pP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Heroína</a:t>
            </a:r>
            <a:endParaRPr lang="en-US" dirty="0">
              <a:effectLst/>
              <a:latin typeface="Arial"/>
              <a:ea typeface="Arial" panose="020B0604020202020204" pitchFamily="34" charset="0"/>
              <a:cs typeface="Arial"/>
            </a:endParaRPr>
          </a:p>
          <a:p>
            <a:pPr marL="0" marR="0">
              <a:spcAft>
                <a:spcPts val="0"/>
              </a:spcAft>
            </a:pP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Cocaína</a:t>
            </a:r>
            <a:endParaRPr lang="en-US" dirty="0">
              <a:effectLst/>
              <a:latin typeface="Arial"/>
              <a:ea typeface="Arial" panose="020B0604020202020204" pitchFamily="34" charset="0"/>
              <a:cs typeface="Arial"/>
            </a:endParaRPr>
          </a:p>
          <a:p>
            <a:pPr marL="0" marR="0">
              <a:spcAft>
                <a:spcPts val="0"/>
              </a:spcAft>
            </a:pP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Metanfetamina</a:t>
            </a: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MDMA (también </a:t>
            </a: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conocida</a:t>
            </a: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como</a:t>
            </a: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b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</a:b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   “</a:t>
            </a: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éxtasis</a:t>
            </a: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” o “Molly”)</a:t>
            </a:r>
          </a:p>
        </p:txBody>
      </p:sp>
    </p:spTree>
    <p:extLst>
      <p:ext uri="{BB962C8B-B14F-4D97-AF65-F5344CB8AC3E}">
        <p14:creationId xmlns:p14="http://schemas.microsoft.com/office/powerpoint/2010/main" val="75043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049C07-94D1-032C-2553-E677290098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Conoce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cuáles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son </a:t>
            </a: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los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signos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b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</a:b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de </a:t>
            </a: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una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sobredosis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029EF53-4981-2EAB-C3ED-BE3FC61690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50" y="836999"/>
            <a:ext cx="9729470" cy="914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ocurrir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persona: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D71C1C2-96F7-9D29-DD06-24EA6020AB8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1529726"/>
            <a:ext cx="9144000" cy="3886205"/>
          </a:xfrm>
        </p:spPr>
        <p:txBody>
          <a:bodyPr>
            <a:noAutofit/>
          </a:bodyPr>
          <a:lstStyle/>
          <a:p>
            <a:r>
              <a:rPr lang="en-US" sz="2500" dirty="0"/>
              <a:t>De forma </a:t>
            </a:r>
            <a:r>
              <a:rPr lang="en-US" sz="2500" dirty="0" err="1"/>
              <a:t>intencionada</a:t>
            </a:r>
            <a:r>
              <a:rPr lang="en-US" sz="2500" dirty="0"/>
              <a:t> o sin </a:t>
            </a:r>
            <a:r>
              <a:rPr lang="en-US" sz="2500" dirty="0" err="1"/>
              <a:t>querer</a:t>
            </a:r>
            <a:r>
              <a:rPr lang="en-US" sz="2500" dirty="0"/>
              <a:t> </a:t>
            </a:r>
            <a:r>
              <a:rPr lang="en-US" sz="2500" dirty="0" err="1"/>
              <a:t>toma</a:t>
            </a:r>
            <a:r>
              <a:rPr lang="en-US" sz="2500" dirty="0"/>
              <a:t> </a:t>
            </a:r>
            <a:r>
              <a:rPr lang="en-US" sz="2500" dirty="0" err="1"/>
              <a:t>demasiada</a:t>
            </a:r>
            <a:r>
              <a:rPr lang="en-US" sz="2500" dirty="0"/>
              <a:t> </a:t>
            </a:r>
            <a:r>
              <a:rPr lang="en-US" sz="2500" dirty="0" err="1"/>
              <a:t>cantidad</a:t>
            </a:r>
            <a:r>
              <a:rPr lang="en-US" sz="2500" dirty="0"/>
              <a:t> de un </a:t>
            </a:r>
            <a:r>
              <a:rPr lang="en-US" sz="2500" dirty="0" err="1"/>
              <a:t>opioide</a:t>
            </a:r>
            <a:r>
              <a:rPr lang="en-US" sz="2500" dirty="0"/>
              <a:t>.</a:t>
            </a:r>
          </a:p>
          <a:p>
            <a:r>
              <a:rPr lang="en-US" sz="2500" dirty="0" err="1"/>
              <a:t>Mezcla</a:t>
            </a:r>
            <a:r>
              <a:rPr lang="en-US" sz="2500" dirty="0"/>
              <a:t> </a:t>
            </a:r>
            <a:r>
              <a:rPr lang="en-US" sz="2500" dirty="0" err="1"/>
              <a:t>opioides</a:t>
            </a:r>
            <a:r>
              <a:rPr lang="en-US" sz="2500" dirty="0"/>
              <a:t> con </a:t>
            </a:r>
            <a:r>
              <a:rPr lang="en-US" sz="2500" dirty="0" err="1"/>
              <a:t>otras</a:t>
            </a:r>
            <a:r>
              <a:rPr lang="en-US" sz="2500" dirty="0"/>
              <a:t> </a:t>
            </a:r>
            <a:r>
              <a:rPr lang="en-US" sz="2500" dirty="0" err="1"/>
              <a:t>drogas</a:t>
            </a:r>
            <a:r>
              <a:rPr lang="en-US" sz="2500" dirty="0"/>
              <a:t> o alcohol </a:t>
            </a:r>
            <a:r>
              <a:rPr lang="en-US" sz="2500" dirty="0" err="1"/>
              <a:t>en</a:t>
            </a:r>
            <a:r>
              <a:rPr lang="en-US" sz="2500" dirty="0"/>
              <a:t> </a:t>
            </a:r>
            <a:r>
              <a:rPr lang="en-US" sz="2500" dirty="0" err="1"/>
              <a:t>cantidades</a:t>
            </a:r>
            <a:r>
              <a:rPr lang="en-US" sz="2500" dirty="0"/>
              <a:t> que son </a:t>
            </a:r>
            <a:r>
              <a:rPr lang="en-US" sz="2500" dirty="0" err="1"/>
              <a:t>tóxicas</a:t>
            </a:r>
            <a:r>
              <a:rPr lang="en-US" sz="2500" dirty="0"/>
              <a:t> para </a:t>
            </a:r>
            <a:r>
              <a:rPr lang="en-US" sz="2500" dirty="0" err="1"/>
              <a:t>el</a:t>
            </a:r>
            <a:r>
              <a:rPr lang="en-US" sz="2500" dirty="0"/>
              <a:t> </a:t>
            </a:r>
            <a:r>
              <a:rPr lang="en-US" sz="2500" dirty="0" err="1"/>
              <a:t>cuerpo</a:t>
            </a:r>
            <a:r>
              <a:rPr lang="en-US" sz="2500" dirty="0"/>
              <a:t>.</a:t>
            </a:r>
          </a:p>
          <a:p>
            <a:r>
              <a:rPr lang="en-US" sz="2500" dirty="0"/>
              <a:t>Toma </a:t>
            </a:r>
            <a:r>
              <a:rPr lang="en-US" sz="2500" dirty="0" err="1"/>
              <a:t>consciente</a:t>
            </a:r>
            <a:r>
              <a:rPr lang="en-US" sz="2500" dirty="0"/>
              <a:t> o </a:t>
            </a:r>
            <a:r>
              <a:rPr lang="en-US" sz="2500" dirty="0" err="1"/>
              <a:t>inconscientemente</a:t>
            </a:r>
            <a:r>
              <a:rPr lang="en-US" sz="2500" dirty="0"/>
              <a:t> </a:t>
            </a:r>
            <a:r>
              <a:rPr lang="en-US" sz="2500" dirty="0" err="1"/>
              <a:t>una</a:t>
            </a:r>
            <a:r>
              <a:rPr lang="en-US" sz="2500" dirty="0"/>
              <a:t> pastilla </a:t>
            </a:r>
            <a:r>
              <a:rPr lang="en-US" sz="2500" dirty="0" err="1"/>
              <a:t>recetada</a:t>
            </a:r>
            <a:r>
              <a:rPr lang="en-US" sz="2500" dirty="0"/>
              <a:t> falsa </a:t>
            </a:r>
            <a:r>
              <a:rPr lang="en-US" sz="2500" dirty="0" err="1"/>
              <a:t>contaminada</a:t>
            </a:r>
            <a:r>
              <a:rPr lang="en-US" sz="2500" dirty="0"/>
              <a:t> con </a:t>
            </a:r>
            <a:r>
              <a:rPr lang="en-US" sz="2500" dirty="0" err="1"/>
              <a:t>fentanilo</a:t>
            </a:r>
            <a:r>
              <a:rPr lang="en-US" sz="2500" dirty="0"/>
              <a:t>.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17EB198-6DF8-E4E1-A9E7-6749CC008AE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862050" y="5280765"/>
            <a:ext cx="9144000" cy="914400"/>
          </a:xfrm>
        </p:spPr>
        <p:txBody>
          <a:bodyPr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Black"/>
              </a:rPr>
              <a:t>Signos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/>
              </a:rPr>
              <a:t> de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Black"/>
              </a:rPr>
              <a:t>una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/>
              </a:rPr>
              <a:t>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Black"/>
              </a:rPr>
              <a:t>sobredosis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/>
              </a:rPr>
              <a:t>: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F253493-0AF4-0DA5-7FB2-3A3A6120E1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862050" y="5973492"/>
            <a:ext cx="9144000" cy="6400795"/>
          </a:xfrm>
        </p:spPr>
        <p:txBody>
          <a:bodyPr>
            <a:noAutofit/>
          </a:bodyPr>
          <a:lstStyle/>
          <a:p>
            <a:r>
              <a:rPr lang="en-US" sz="2500" dirty="0" err="1"/>
              <a:t>Pupilas</a:t>
            </a:r>
            <a:r>
              <a:rPr lang="en-US" sz="2500" dirty="0"/>
              <a:t> </a:t>
            </a:r>
            <a:r>
              <a:rPr lang="en-US" sz="2500" dirty="0" err="1"/>
              <a:t>pequeñas</a:t>
            </a:r>
            <a:r>
              <a:rPr lang="en-US" sz="2500" dirty="0"/>
              <a:t> y </a:t>
            </a:r>
            <a:r>
              <a:rPr lang="en-US" sz="2500" dirty="0" err="1"/>
              <a:t>constreñidas</a:t>
            </a:r>
            <a:r>
              <a:rPr lang="en-US" sz="2500" dirty="0"/>
              <a:t>.</a:t>
            </a:r>
          </a:p>
          <a:p>
            <a:r>
              <a:rPr lang="en-US" sz="2500" dirty="0"/>
              <a:t>La </a:t>
            </a:r>
            <a:r>
              <a:rPr lang="en-US" sz="2500" dirty="0" err="1"/>
              <a:t>cara</a:t>
            </a:r>
            <a:r>
              <a:rPr lang="en-US" sz="2500" dirty="0"/>
              <a:t> </a:t>
            </a:r>
            <a:r>
              <a:rPr lang="en-US" sz="2500" dirty="0" err="1"/>
              <a:t>está</a:t>
            </a:r>
            <a:r>
              <a:rPr lang="en-US" sz="2500" dirty="0"/>
              <a:t> </a:t>
            </a:r>
            <a:r>
              <a:rPr lang="en-US" sz="2500" dirty="0" err="1"/>
              <a:t>muy</a:t>
            </a:r>
            <a:r>
              <a:rPr lang="en-US" sz="2500" dirty="0"/>
              <a:t> </a:t>
            </a:r>
            <a:r>
              <a:rPr lang="en-US" sz="2500" dirty="0" err="1"/>
              <a:t>pálida</a:t>
            </a:r>
            <a:r>
              <a:rPr lang="en-US" sz="2500" dirty="0"/>
              <a:t> o se </a:t>
            </a:r>
            <a:r>
              <a:rPr lang="en-US" sz="2500" dirty="0" err="1"/>
              <a:t>siente</a:t>
            </a:r>
            <a:r>
              <a:rPr lang="en-US" sz="2500" dirty="0"/>
              <a:t> </a:t>
            </a:r>
            <a:r>
              <a:rPr lang="en-US" sz="2500" dirty="0" err="1"/>
              <a:t>húmeda</a:t>
            </a:r>
            <a:r>
              <a:rPr lang="en-US" sz="2500" dirty="0"/>
              <a:t> al </a:t>
            </a:r>
            <a:r>
              <a:rPr lang="en-US" sz="2500" dirty="0" err="1"/>
              <a:t>tacto</a:t>
            </a:r>
            <a:r>
              <a:rPr lang="en-US" sz="2500" dirty="0"/>
              <a:t>.</a:t>
            </a:r>
          </a:p>
          <a:p>
            <a:r>
              <a:rPr lang="en-US" sz="2500" dirty="0"/>
              <a:t>El </a:t>
            </a:r>
            <a:r>
              <a:rPr lang="en-US" sz="2500" dirty="0" err="1"/>
              <a:t>cuerpo</a:t>
            </a:r>
            <a:r>
              <a:rPr lang="en-US" sz="2500" dirty="0"/>
              <a:t> se </a:t>
            </a:r>
            <a:r>
              <a:rPr lang="en-US" sz="2500" dirty="0" err="1"/>
              <a:t>vuelve</a:t>
            </a:r>
            <a:r>
              <a:rPr lang="en-US" sz="2500" dirty="0"/>
              <a:t> </a:t>
            </a:r>
            <a:r>
              <a:rPr lang="en-US" sz="2500" dirty="0" err="1"/>
              <a:t>flácido</a:t>
            </a:r>
            <a:r>
              <a:rPr lang="en-US" sz="2500" dirty="0"/>
              <a:t>.</a:t>
            </a:r>
          </a:p>
          <a:p>
            <a:r>
              <a:rPr lang="en-US" sz="2500" dirty="0"/>
              <a:t>Las </a:t>
            </a:r>
            <a:r>
              <a:rPr lang="en-US" sz="2500" dirty="0" err="1"/>
              <a:t>uñas</a:t>
            </a:r>
            <a:r>
              <a:rPr lang="en-US" sz="2500" dirty="0"/>
              <a:t> o </a:t>
            </a:r>
            <a:r>
              <a:rPr lang="en-US" sz="2500" dirty="0" err="1"/>
              <a:t>los</a:t>
            </a:r>
            <a:r>
              <a:rPr lang="en-US" sz="2500" dirty="0"/>
              <a:t> </a:t>
            </a:r>
            <a:r>
              <a:rPr lang="en-US" sz="2500" dirty="0" err="1"/>
              <a:t>labios</a:t>
            </a:r>
            <a:r>
              <a:rPr lang="en-US" sz="2500" dirty="0"/>
              <a:t> </a:t>
            </a:r>
            <a:r>
              <a:rPr lang="en-US" sz="2500" dirty="0" err="1"/>
              <a:t>presentan</a:t>
            </a:r>
            <a:r>
              <a:rPr lang="en-US" sz="2500" dirty="0"/>
              <a:t> un color </a:t>
            </a:r>
            <a:r>
              <a:rPr lang="en-US" sz="2500" dirty="0" err="1"/>
              <a:t>morado</a:t>
            </a:r>
            <a:r>
              <a:rPr lang="en-US" sz="2500" dirty="0"/>
              <a:t> o </a:t>
            </a:r>
            <a:r>
              <a:rPr lang="en-US" sz="2500" dirty="0" err="1"/>
              <a:t>azulado</a:t>
            </a:r>
            <a:r>
              <a:rPr lang="en-US" sz="2500" dirty="0"/>
              <a:t>.</a:t>
            </a:r>
          </a:p>
          <a:p>
            <a:r>
              <a:rPr lang="en-US" sz="2500" dirty="0"/>
              <a:t>La persona </a:t>
            </a:r>
            <a:r>
              <a:rPr lang="en-US" sz="2500" dirty="0" err="1"/>
              <a:t>vomita</a:t>
            </a:r>
            <a:r>
              <a:rPr lang="en-US" sz="2500" dirty="0"/>
              <a:t> o </a:t>
            </a:r>
            <a:r>
              <a:rPr lang="en-US" sz="2500" dirty="0" err="1"/>
              <a:t>hace</a:t>
            </a:r>
            <a:r>
              <a:rPr lang="en-US" sz="2500" dirty="0"/>
              <a:t> </a:t>
            </a:r>
            <a:r>
              <a:rPr lang="en-US" sz="2500" dirty="0" err="1"/>
              <a:t>ruidos</a:t>
            </a:r>
            <a:r>
              <a:rPr lang="en-US" sz="2500" dirty="0"/>
              <a:t> de </a:t>
            </a:r>
            <a:r>
              <a:rPr lang="en-US" sz="2500" dirty="0" err="1"/>
              <a:t>gorgoteo</a:t>
            </a:r>
            <a:r>
              <a:rPr lang="en-US" sz="2500" dirty="0"/>
              <a:t>.</a:t>
            </a:r>
          </a:p>
          <a:p>
            <a:r>
              <a:rPr lang="en-US" sz="2500" dirty="0"/>
              <a:t>La persona no </a:t>
            </a:r>
            <a:r>
              <a:rPr lang="en-US" sz="2500" dirty="0" err="1"/>
              <a:t>puede</a:t>
            </a:r>
            <a:r>
              <a:rPr lang="en-US" sz="2500" dirty="0"/>
              <a:t> </a:t>
            </a:r>
            <a:r>
              <a:rPr lang="en-US" sz="2500" dirty="0" err="1"/>
              <a:t>despertarse</a:t>
            </a:r>
            <a:r>
              <a:rPr lang="en-US" sz="2500" dirty="0"/>
              <a:t> o </a:t>
            </a:r>
            <a:r>
              <a:rPr lang="en-US" sz="2500" dirty="0" err="1"/>
              <a:t>hablar</a:t>
            </a:r>
            <a:r>
              <a:rPr lang="en-US" sz="2500" dirty="0"/>
              <a:t>.</a:t>
            </a:r>
          </a:p>
          <a:p>
            <a:r>
              <a:rPr lang="en-US" sz="2500" dirty="0"/>
              <a:t>La </a:t>
            </a:r>
            <a:r>
              <a:rPr lang="en-US" sz="2500" dirty="0" err="1"/>
              <a:t>respiración</a:t>
            </a:r>
            <a:r>
              <a:rPr lang="en-US" sz="2500" dirty="0"/>
              <a:t> o </a:t>
            </a:r>
            <a:r>
              <a:rPr lang="en-US" sz="2500" dirty="0" err="1"/>
              <a:t>los</a:t>
            </a:r>
            <a:r>
              <a:rPr lang="en-US" sz="2500" dirty="0"/>
              <a:t> </a:t>
            </a:r>
            <a:r>
              <a:rPr lang="en-US" sz="2500" dirty="0" err="1"/>
              <a:t>latidos</a:t>
            </a:r>
            <a:r>
              <a:rPr lang="en-US" sz="2500" dirty="0"/>
              <a:t> del </a:t>
            </a:r>
            <a:r>
              <a:rPr lang="en-US" sz="2500" dirty="0" err="1"/>
              <a:t>corazón</a:t>
            </a:r>
            <a:r>
              <a:rPr lang="en-US" sz="2500" dirty="0"/>
              <a:t> se </a:t>
            </a:r>
            <a:r>
              <a:rPr lang="en-US" sz="2500" dirty="0" err="1"/>
              <a:t>vuelven</a:t>
            </a:r>
            <a:r>
              <a:rPr lang="en-US" sz="2500" dirty="0"/>
              <a:t> lentos o se </a:t>
            </a:r>
            <a:r>
              <a:rPr lang="en-US" sz="2500" dirty="0" err="1"/>
              <a:t>detienen</a:t>
            </a:r>
            <a:r>
              <a:rPr lang="en-US" sz="2500" dirty="0"/>
              <a:t>.</a:t>
            </a:r>
          </a:p>
          <a:p>
            <a:r>
              <a:rPr lang="en-US" sz="2500" dirty="0"/>
              <a:t>En las personas de </a:t>
            </a:r>
            <a:r>
              <a:rPr lang="en-US" sz="2500" dirty="0" err="1"/>
              <a:t>piel</a:t>
            </a:r>
            <a:r>
              <a:rPr lang="en-US" sz="2500" dirty="0"/>
              <a:t> </a:t>
            </a:r>
            <a:r>
              <a:rPr lang="en-US" sz="2500" dirty="0" err="1"/>
              <a:t>más</a:t>
            </a:r>
            <a:r>
              <a:rPr lang="en-US" sz="2500" dirty="0"/>
              <a:t> </a:t>
            </a:r>
            <a:r>
              <a:rPr lang="en-US" sz="2500" dirty="0" err="1"/>
              <a:t>clara</a:t>
            </a:r>
            <a:r>
              <a:rPr lang="en-US" sz="2500" dirty="0"/>
              <a:t>, la </a:t>
            </a:r>
            <a:r>
              <a:rPr lang="en-US" sz="2500" dirty="0" err="1"/>
              <a:t>piel</a:t>
            </a:r>
            <a:r>
              <a:rPr lang="en-US" sz="2500" dirty="0"/>
              <a:t> </a:t>
            </a:r>
            <a:r>
              <a:rPr lang="en-US" sz="2500" dirty="0" err="1"/>
              <a:t>puede</a:t>
            </a:r>
            <a:r>
              <a:rPr lang="en-US" sz="2500" dirty="0"/>
              <a:t> </a:t>
            </a:r>
            <a:r>
              <a:rPr lang="en-US" sz="2500" dirty="0" err="1"/>
              <a:t>volverse</a:t>
            </a:r>
            <a:r>
              <a:rPr lang="en-US" sz="2500" dirty="0"/>
              <a:t> </a:t>
            </a:r>
            <a:r>
              <a:rPr lang="en-US" sz="2500" dirty="0" err="1"/>
              <a:t>azulada</a:t>
            </a:r>
            <a:r>
              <a:rPr lang="en-US" sz="2500" dirty="0"/>
              <a:t> o morada. En las personas de </a:t>
            </a:r>
            <a:r>
              <a:rPr lang="en-US" sz="2500" dirty="0" err="1"/>
              <a:t>piel</a:t>
            </a:r>
            <a:r>
              <a:rPr lang="en-US" sz="2500" dirty="0"/>
              <a:t> </a:t>
            </a:r>
            <a:r>
              <a:rPr lang="en-US" sz="2500" dirty="0" err="1"/>
              <a:t>más</a:t>
            </a:r>
            <a:r>
              <a:rPr lang="en-US" sz="2500" dirty="0"/>
              <a:t> </a:t>
            </a:r>
            <a:r>
              <a:rPr lang="en-US" sz="2500" dirty="0" err="1"/>
              <a:t>oscura</a:t>
            </a:r>
            <a:r>
              <a:rPr lang="en-US" sz="2500" dirty="0"/>
              <a:t>, la </a:t>
            </a:r>
            <a:r>
              <a:rPr lang="en-US" sz="2500" dirty="0" err="1"/>
              <a:t>piel</a:t>
            </a:r>
            <a:r>
              <a:rPr lang="en-US" sz="2500" dirty="0"/>
              <a:t> </a:t>
            </a:r>
            <a:r>
              <a:rPr lang="en-US" sz="2500" dirty="0" err="1"/>
              <a:t>puede</a:t>
            </a:r>
            <a:r>
              <a:rPr lang="en-US" sz="2500" dirty="0"/>
              <a:t> </a:t>
            </a:r>
            <a:r>
              <a:rPr lang="en-US" sz="2500" dirty="0" err="1"/>
              <a:t>volverse</a:t>
            </a:r>
            <a:r>
              <a:rPr lang="en-US" sz="2500" dirty="0"/>
              <a:t> gris o </a:t>
            </a:r>
            <a:r>
              <a:rPr lang="en-US" sz="2500" dirty="0" err="1"/>
              <a:t>ceniza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46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900" dirty="0"/>
              <a:t>Organización </a:t>
            </a:r>
            <a:r>
              <a:rPr lang="en-US" sz="10900" dirty="0" err="1"/>
              <a:t>presentadora</a:t>
            </a:r>
            <a:endParaRPr lang="en-US" sz="109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8800" y="10058399"/>
            <a:ext cx="10360025" cy="914399"/>
          </a:xfrm>
        </p:spPr>
        <p:txBody>
          <a:bodyPr/>
          <a:lstStyle/>
          <a:p>
            <a:r>
              <a:rPr lang="en-US" dirty="0"/>
              <a:t>Respuesta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28800" y="10709670"/>
            <a:ext cx="10360025" cy="914399"/>
          </a:xfrm>
        </p:spPr>
        <p:txBody>
          <a:bodyPr/>
          <a:lstStyle/>
          <a:p>
            <a:r>
              <a:rPr lang="en-US" dirty="0"/>
              <a:t>PRESENTADO POR:</a:t>
            </a:r>
          </a:p>
        </p:txBody>
      </p:sp>
      <p:sp>
        <p:nvSpPr>
          <p:cNvPr id="5" name="Picture Placeholder 4" descr="Placeholder for organization logo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FB38F3-4B3C-DB85-DEDD-D8510EF5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1695" y="1882587"/>
            <a:ext cx="9144000" cy="914406"/>
          </a:xfrm>
        </p:spPr>
        <p:txBody>
          <a:bodyPr/>
          <a:lstStyle/>
          <a:p>
            <a:r>
              <a:rPr lang="en-US" sz="3200" dirty="0" err="1">
                <a:solidFill>
                  <a:schemeClr val="accent2"/>
                </a:solidFill>
              </a:rPr>
              <a:t>Cómo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actuar</a:t>
            </a:r>
            <a:r>
              <a:rPr lang="en-US" sz="3200" dirty="0">
                <a:solidFill>
                  <a:schemeClr val="accent2"/>
                </a:solidFill>
              </a:rPr>
              <a:t> ante </a:t>
            </a:r>
            <a:r>
              <a:rPr lang="en-US" sz="3200" dirty="0" err="1">
                <a:solidFill>
                  <a:schemeClr val="accent2"/>
                </a:solidFill>
              </a:rPr>
              <a:t>una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sobredosis</a:t>
            </a:r>
            <a:br>
              <a:rPr lang="en-US" sz="3200" dirty="0">
                <a:solidFill>
                  <a:schemeClr val="accent2"/>
                </a:solidFill>
              </a:rPr>
            </a:b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1CA752-FC95-5668-689F-A2C29C93DA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990320" y="2743200"/>
            <a:ext cx="9054355" cy="7315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Llama al 911 de </a:t>
            </a:r>
            <a:r>
              <a:rPr lang="en-US" dirty="0" err="1"/>
              <a:t>inmediato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despertar</a:t>
            </a:r>
            <a:r>
              <a:rPr lang="en-US" dirty="0"/>
              <a:t> a la persona.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Inclina</a:t>
            </a:r>
            <a:r>
              <a:rPr lang="en-US" dirty="0"/>
              <a:t> la cabeza de la persona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y </a:t>
            </a:r>
            <a:r>
              <a:rPr lang="en-US" dirty="0" err="1"/>
              <a:t>adminístrale</a:t>
            </a:r>
            <a:r>
              <a:rPr lang="en-US" dirty="0"/>
              <a:t> </a:t>
            </a:r>
            <a:r>
              <a:rPr lang="en-US" dirty="0" err="1"/>
              <a:t>naloxona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disponible.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Inicia</a:t>
            </a:r>
            <a:r>
              <a:rPr lang="en-US" dirty="0"/>
              <a:t> la </a:t>
            </a:r>
            <a:r>
              <a:rPr lang="en-US" dirty="0" err="1"/>
              <a:t>respiración</a:t>
            </a:r>
            <a:r>
              <a:rPr lang="en-US" dirty="0"/>
              <a:t> artificial o la </a:t>
            </a:r>
            <a:r>
              <a:rPr lang="en-US" dirty="0" err="1"/>
              <a:t>reanimación</a:t>
            </a:r>
            <a:r>
              <a:rPr lang="en-US" dirty="0"/>
              <a:t> </a:t>
            </a:r>
            <a:r>
              <a:rPr lang="en-US" dirty="0" err="1"/>
              <a:t>cardiopulmonar</a:t>
            </a:r>
            <a:r>
              <a:rPr lang="en-US" dirty="0"/>
              <a:t> (CPR).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</a:t>
            </a:r>
            <a:r>
              <a:rPr lang="en-US" dirty="0"/>
              <a:t> a la persona de </a:t>
            </a:r>
            <a:r>
              <a:rPr lang="en-US" dirty="0" err="1"/>
              <a:t>lado</a:t>
            </a:r>
            <a:r>
              <a:rPr lang="en-US" dirty="0"/>
              <a:t> para </a:t>
            </a:r>
            <a:r>
              <a:rPr lang="en-US" dirty="0" err="1"/>
              <a:t>evitar</a:t>
            </a:r>
            <a:r>
              <a:rPr lang="en-US" dirty="0"/>
              <a:t> que se </a:t>
            </a:r>
            <a:r>
              <a:rPr lang="en-US" dirty="0" err="1"/>
              <a:t>ahogue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Permanece</a:t>
            </a:r>
            <a:r>
              <a:rPr lang="en-US" dirty="0"/>
              <a:t> con la persona hasta que </a:t>
            </a:r>
            <a:r>
              <a:rPr lang="en-US" dirty="0" err="1"/>
              <a:t>lleguen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de </a:t>
            </a:r>
            <a:r>
              <a:rPr lang="en-US" dirty="0" err="1"/>
              <a:t>emergencia</a:t>
            </a:r>
            <a:r>
              <a:rPr lang="en-US" dirty="0"/>
              <a:t>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601276-9108-7342-86B4-8866A7B02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20390" r="20390"/>
          <a:stretch/>
        </p:blipFill>
        <p:spPr/>
      </p:pic>
    </p:spTree>
    <p:extLst>
      <p:ext uri="{BB962C8B-B14F-4D97-AF65-F5344CB8AC3E}">
        <p14:creationId xmlns:p14="http://schemas.microsoft.com/office/powerpoint/2010/main" val="288467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9" y="5029200"/>
            <a:ext cx="14713958" cy="3657600"/>
          </a:xfrm>
        </p:spPr>
        <p:txBody>
          <a:bodyPr/>
          <a:lstStyle/>
          <a:p>
            <a:r>
              <a:rPr lang="en-US" dirty="0" err="1"/>
              <a:t>Razones</a:t>
            </a:r>
            <a:r>
              <a:rPr lang="en-US" dirty="0"/>
              <a:t> para </a:t>
            </a:r>
            <a:br>
              <a:rPr lang="en-US" dirty="0"/>
            </a:br>
            <a:r>
              <a:rPr lang="en-US" dirty="0"/>
              <a:t>no </a:t>
            </a:r>
            <a:r>
              <a:rPr lang="en-US" dirty="0" err="1"/>
              <a:t>abusar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FF3C53-64A5-D2A4-6939-8E681D59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DB38ED-E48B-01F5-0C36-4F4435B5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2" y="1572322"/>
            <a:ext cx="10125307" cy="2771078"/>
          </a:xfrm>
        </p:spPr>
        <p:txBody>
          <a:bodyPr/>
          <a:lstStyle/>
          <a:p>
            <a:r>
              <a:rPr lang="en-US" dirty="0" err="1"/>
              <a:t>Razones</a:t>
            </a:r>
            <a:r>
              <a:rPr lang="en-US" dirty="0"/>
              <a:t> para no </a:t>
            </a:r>
            <a:r>
              <a:rPr lang="en-US" dirty="0" err="1"/>
              <a:t>abusar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opioids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DFC2-A4C2-06FC-4A22-791EE35021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71600" y="4572000"/>
            <a:ext cx="9521686" cy="7315203"/>
          </a:xfrm>
        </p:spPr>
        <p:txBody>
          <a:bodyPr/>
          <a:lstStyle/>
          <a:p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adicción</a:t>
            </a:r>
            <a:r>
              <a:rPr lang="en-US" dirty="0"/>
              <a:t> y </a:t>
            </a:r>
            <a:r>
              <a:rPr lang="en-US" dirty="0" err="1"/>
              <a:t>sobredosis</a:t>
            </a:r>
            <a:endParaRPr lang="en-US" dirty="0"/>
          </a:p>
          <a:p>
            <a:pPr lvl="1"/>
            <a:r>
              <a:rPr lang="en-US" dirty="0"/>
              <a:t>Las </a:t>
            </a:r>
            <a:r>
              <a:rPr lang="en-US" dirty="0" err="1"/>
              <a:t>drogas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alcohol </a:t>
            </a:r>
            <a:r>
              <a:rPr lang="en-US" dirty="0" err="1"/>
              <a:t>cambian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partes del </a:t>
            </a:r>
            <a:r>
              <a:rPr lang="en-US" dirty="0" err="1"/>
              <a:t>cerebro</a:t>
            </a:r>
            <a:r>
              <a:rPr lang="en-US" dirty="0"/>
              <a:t> y </a:t>
            </a:r>
            <a:r>
              <a:rPr lang="en-US" dirty="0" err="1"/>
              <a:t>afectan</a:t>
            </a:r>
            <a:r>
              <a:rPr lang="en-US" dirty="0"/>
              <a:t> a la forma de </a:t>
            </a:r>
            <a:r>
              <a:rPr lang="en-US" dirty="0" err="1"/>
              <a:t>pensar</a:t>
            </a:r>
            <a:r>
              <a:rPr lang="en-US" dirty="0"/>
              <a:t> y de </a:t>
            </a:r>
            <a:r>
              <a:rPr lang="en-US" dirty="0" err="1"/>
              <a:t>actuar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Cuanto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consumas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dejarlos</a:t>
            </a:r>
            <a:r>
              <a:rPr lang="en-US" dirty="0"/>
              <a:t>,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quieras</a:t>
            </a:r>
            <a:r>
              <a:rPr lang="en-US" dirty="0"/>
              <a:t> </a:t>
            </a:r>
            <a:r>
              <a:rPr lang="en-US" dirty="0" err="1"/>
              <a:t>dejarlos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afectan</a:t>
            </a:r>
            <a:r>
              <a:rPr lang="en-US" dirty="0"/>
              <a:t> a la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cerebro</a:t>
            </a:r>
            <a:r>
              <a:rPr lang="en-US" dirty="0"/>
              <a:t> que </a:t>
            </a:r>
            <a:r>
              <a:rPr lang="en-US" dirty="0" err="1"/>
              <a:t>regula</a:t>
            </a:r>
            <a:r>
              <a:rPr lang="en-US" dirty="0"/>
              <a:t> la </a:t>
            </a:r>
            <a:r>
              <a:rPr lang="en-US" dirty="0" err="1"/>
              <a:t>respiración</a:t>
            </a:r>
            <a:r>
              <a:rPr lang="en-US" dirty="0"/>
              <a:t>. Una </a:t>
            </a:r>
            <a:r>
              <a:rPr lang="en-US" dirty="0" err="1"/>
              <a:t>dosis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provocar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y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lenta</a:t>
            </a:r>
            <a:r>
              <a:rPr lang="en-US" dirty="0"/>
              <a:t> la </a:t>
            </a:r>
            <a:r>
              <a:rPr lang="en-US" dirty="0" err="1"/>
              <a:t>respiración</a:t>
            </a:r>
            <a:r>
              <a:rPr lang="en-US" dirty="0"/>
              <a:t> o </a:t>
            </a:r>
            <a:r>
              <a:rPr lang="en-US" dirty="0" err="1"/>
              <a:t>detenerla</a:t>
            </a:r>
            <a:r>
              <a:rPr lang="en-US" dirty="0"/>
              <a:t>, </a:t>
            </a:r>
            <a:r>
              <a:rPr lang="en-US" dirty="0" err="1"/>
              <a:t>causando</a:t>
            </a:r>
            <a:r>
              <a:rPr lang="en-US" dirty="0"/>
              <a:t> a </a:t>
            </a:r>
            <a:r>
              <a:rPr lang="en-US" dirty="0" err="1"/>
              <a:t>veces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la Muerte.</a:t>
            </a:r>
          </a:p>
          <a:p>
            <a:r>
              <a:rPr lang="en-US" dirty="0"/>
              <a:t>Planes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futuro</a:t>
            </a:r>
            <a:endParaRPr lang="en-US" dirty="0"/>
          </a:p>
          <a:p>
            <a:pPr lvl="1"/>
            <a:r>
              <a:rPr lang="en-US" dirty="0"/>
              <a:t>No </a:t>
            </a:r>
            <a:r>
              <a:rPr lang="en-US" dirty="0" err="1"/>
              <a:t>dejes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drogas</a:t>
            </a:r>
            <a:r>
              <a:rPr lang="en-US" dirty="0"/>
              <a:t> y alcohol </a:t>
            </a:r>
            <a:r>
              <a:rPr lang="en-US" dirty="0" err="1"/>
              <a:t>cambie</a:t>
            </a:r>
            <a:r>
              <a:rPr lang="en-US" dirty="0"/>
              <a:t> o </a:t>
            </a:r>
            <a:r>
              <a:rPr lang="en-US" dirty="0" err="1"/>
              <a:t>controle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planes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873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A5558B-B4EF-04D5-8547-30A91C2AD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80CCBF-412A-0362-08DF-F37FE805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307" y="1600200"/>
            <a:ext cx="10326030" cy="1828799"/>
          </a:xfrm>
        </p:spPr>
        <p:txBody>
          <a:bodyPr/>
          <a:lstStyle/>
          <a:p>
            <a:r>
              <a:rPr lang="en-US" dirty="0" err="1"/>
              <a:t>Razones</a:t>
            </a:r>
            <a:r>
              <a:rPr lang="en-US" dirty="0"/>
              <a:t> para no </a:t>
            </a:r>
            <a:r>
              <a:rPr lang="en-US" dirty="0" err="1"/>
              <a:t>abusar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opioids - 2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3AA5-35A1-7B34-5223-68310EA554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Practica</a:t>
            </a:r>
            <a:r>
              <a:rPr lang="en-US" dirty="0"/>
              <a:t> </a:t>
            </a:r>
            <a:r>
              <a:rPr lang="en-US" dirty="0" err="1"/>
              <a:t>actividades</a:t>
            </a:r>
            <a:r>
              <a:rPr lang="en-US" dirty="0"/>
              <a:t> y </a:t>
            </a:r>
            <a:r>
              <a:rPr lang="en-US" dirty="0" err="1"/>
              <a:t>pasatiempos</a:t>
            </a:r>
            <a:endParaRPr lang="en-US" dirty="0"/>
          </a:p>
          <a:p>
            <a:pPr lvl="1"/>
            <a:r>
              <a:rPr lang="en-US" dirty="0" err="1"/>
              <a:t>Participar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actividades</a:t>
            </a:r>
            <a:r>
              <a:rPr lang="en-US" dirty="0"/>
              <a:t> de </a:t>
            </a:r>
            <a:r>
              <a:rPr lang="en-US" dirty="0" err="1"/>
              <a:t>deportes</a:t>
            </a:r>
            <a:r>
              <a:rPr lang="en-US" dirty="0"/>
              <a:t>, </a:t>
            </a:r>
            <a:r>
              <a:rPr lang="en-US" dirty="0" err="1"/>
              <a:t>música</a:t>
            </a:r>
            <a:r>
              <a:rPr lang="en-US" dirty="0"/>
              <a:t>, </a:t>
            </a:r>
            <a:r>
              <a:rPr lang="en-US" dirty="0" err="1"/>
              <a:t>pasatiempos</a:t>
            </a:r>
            <a:r>
              <a:rPr lang="en-US" dirty="0"/>
              <a:t> y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ayudarte</a:t>
            </a:r>
            <a:r>
              <a:rPr lang="en-US" dirty="0"/>
              <a:t> a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amistades</a:t>
            </a:r>
            <a:r>
              <a:rPr lang="en-US" dirty="0"/>
              <a:t>, </a:t>
            </a:r>
            <a:r>
              <a:rPr lang="en-US" dirty="0" err="1"/>
              <a:t>mantenerte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forma, </a:t>
            </a:r>
            <a:r>
              <a:rPr lang="en-US" dirty="0" err="1"/>
              <a:t>entrar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universidad</a:t>
            </a:r>
            <a:r>
              <a:rPr lang="en-US" dirty="0"/>
              <a:t>,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becas</a:t>
            </a:r>
            <a:r>
              <a:rPr lang="en-US" dirty="0"/>
              <a:t> y </a:t>
            </a:r>
            <a:r>
              <a:rPr lang="en-US" dirty="0" err="1"/>
              <a:t>divertirte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Las </a:t>
            </a:r>
            <a:r>
              <a:rPr lang="en-US" dirty="0" err="1"/>
              <a:t>drogas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alcohol no solo son </a:t>
            </a:r>
            <a:r>
              <a:rPr lang="en-US" dirty="0" err="1"/>
              <a:t>ilegales</a:t>
            </a:r>
            <a:r>
              <a:rPr lang="en-US" dirty="0"/>
              <a:t> para la </a:t>
            </a:r>
            <a:r>
              <a:rPr lang="en-US" dirty="0" err="1"/>
              <a:t>gente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edad</a:t>
            </a:r>
            <a:r>
              <a:rPr lang="en-US" dirty="0"/>
              <a:t>, </a:t>
            </a:r>
            <a:r>
              <a:rPr lang="en-US" dirty="0" err="1"/>
              <a:t>sino</a:t>
            </a:r>
            <a:r>
              <a:rPr lang="en-US" dirty="0"/>
              <a:t> que </a:t>
            </a:r>
            <a:r>
              <a:rPr lang="en-US" dirty="0" err="1"/>
              <a:t>cuestan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Cuestan</a:t>
            </a:r>
            <a:r>
              <a:rPr lang="en-US" dirty="0"/>
              <a:t> dinero que </a:t>
            </a:r>
            <a:r>
              <a:rPr lang="en-US" dirty="0" err="1"/>
              <a:t>podrías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ahorrando</a:t>
            </a:r>
            <a:r>
              <a:rPr lang="en-US" dirty="0"/>
              <a:t> o </a:t>
            </a:r>
            <a:r>
              <a:rPr lang="en-US" dirty="0" err="1"/>
              <a:t>gastando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que </a:t>
            </a:r>
            <a:r>
              <a:rPr lang="en-US" dirty="0" err="1"/>
              <a:t>quieres</a:t>
            </a:r>
            <a:r>
              <a:rPr lang="en-US" dirty="0"/>
              <a:t> o </a:t>
            </a:r>
            <a:r>
              <a:rPr lang="en-US" dirty="0" err="1"/>
              <a:t>necesitas</a:t>
            </a:r>
            <a:r>
              <a:rPr lang="en-US" dirty="0"/>
              <a:t>, o de las que </a:t>
            </a:r>
            <a:r>
              <a:rPr lang="en-US" dirty="0" err="1"/>
              <a:t>disfrutas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8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r>
              <a:rPr lang="en-US" dirty="0"/>
              <a:t> que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Black"/>
              </a:rPr>
              <a:t>Predica</a:t>
            </a:r>
            <a:r>
              <a:rPr lang="en-US" dirty="0">
                <a:latin typeface="Arial Black"/>
              </a:rPr>
              <a:t> con </a:t>
            </a:r>
            <a:r>
              <a:rPr lang="en-US" dirty="0" err="1">
                <a:latin typeface="Arial Black"/>
              </a:rPr>
              <a:t>el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ejemplo</a:t>
            </a:r>
            <a:r>
              <a:rPr lang="en-US" dirty="0">
                <a:latin typeface="Arial Black"/>
              </a:rPr>
              <a:t>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Si un </a:t>
            </a:r>
            <a:r>
              <a:rPr lang="en-US" sz="3600" dirty="0" err="1">
                <a:solidFill>
                  <a:schemeClr val="accent2"/>
                </a:solidFill>
              </a:rPr>
              <a:t>médico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te</a:t>
            </a:r>
            <a:r>
              <a:rPr lang="en-US" sz="3600" dirty="0">
                <a:solidFill>
                  <a:schemeClr val="accent2"/>
                </a:solidFill>
              </a:rPr>
              <a:t> ha </a:t>
            </a:r>
            <a:r>
              <a:rPr lang="en-US" sz="3600" dirty="0" err="1">
                <a:solidFill>
                  <a:schemeClr val="accent2"/>
                </a:solidFill>
              </a:rPr>
              <a:t>recetado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opioides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Toma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medicamento</a:t>
            </a:r>
            <a:r>
              <a:rPr lang="en-US" dirty="0"/>
              <a:t> </a:t>
            </a:r>
            <a:r>
              <a:rPr lang="en-US" dirty="0" err="1"/>
              <a:t>exactamente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lo </a:t>
            </a:r>
            <a:r>
              <a:rPr lang="en-US" dirty="0" err="1"/>
              <a:t>recetó</a:t>
            </a:r>
            <a:r>
              <a:rPr lang="en-US" dirty="0"/>
              <a:t>.</a:t>
            </a:r>
          </a:p>
          <a:p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aumentes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disminuyas</a:t>
            </a:r>
            <a:r>
              <a:rPr lang="en-US" dirty="0"/>
              <a:t> la </a:t>
            </a:r>
            <a:r>
              <a:rPr lang="en-US" dirty="0" err="1"/>
              <a:t>dosis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dejes</a:t>
            </a:r>
            <a:r>
              <a:rPr lang="en-US" dirty="0"/>
              <a:t> de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medicamento</a:t>
            </a:r>
            <a:r>
              <a:rPr lang="en-US" dirty="0"/>
              <a:t> sin antes </a:t>
            </a:r>
            <a:r>
              <a:rPr lang="en-US" dirty="0" err="1"/>
              <a:t>hablar</a:t>
            </a:r>
            <a:r>
              <a:rPr lang="en-US" dirty="0"/>
              <a:t> con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médico</a:t>
            </a:r>
            <a:r>
              <a:rPr lang="en-US" dirty="0"/>
              <a:t>.</a:t>
            </a:r>
          </a:p>
          <a:p>
            <a:r>
              <a:rPr lang="en-US" dirty="0"/>
              <a:t>Guarda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medicamentos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lugar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niños</a:t>
            </a:r>
            <a:r>
              <a:rPr lang="en-US" dirty="0"/>
              <a:t>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miembros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familia no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ellos</a:t>
            </a:r>
            <a:r>
              <a:rPr lang="en-US" dirty="0"/>
              <a:t>.</a:t>
            </a:r>
          </a:p>
          <a:p>
            <a:r>
              <a:rPr lang="en-US" dirty="0"/>
              <a:t>Solo </a:t>
            </a:r>
            <a:r>
              <a:rPr lang="en-US" dirty="0" err="1"/>
              <a:t>toma</a:t>
            </a:r>
            <a:r>
              <a:rPr lang="en-US" dirty="0"/>
              <a:t> las pastillas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recetado</a:t>
            </a:r>
            <a:r>
              <a:rPr lang="en-US" dirty="0"/>
              <a:t>. Si no </a:t>
            </a:r>
            <a:r>
              <a:rPr lang="en-US" dirty="0" err="1"/>
              <a:t>provienen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médico</a:t>
            </a:r>
            <a:r>
              <a:rPr lang="en-US" dirty="0"/>
              <a:t> 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farmacéutico</a:t>
            </a:r>
            <a:r>
              <a:rPr lang="en-US" dirty="0"/>
              <a:t>, no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garantizar</a:t>
            </a:r>
            <a:r>
              <a:rPr lang="en-US" dirty="0"/>
              <a:t> que </a:t>
            </a:r>
            <a:r>
              <a:rPr lang="en-US" dirty="0" err="1"/>
              <a:t>sean</a:t>
            </a:r>
            <a:r>
              <a:rPr lang="en-US" dirty="0"/>
              <a:t> </a:t>
            </a:r>
            <a:r>
              <a:rPr lang="en-US" dirty="0" err="1"/>
              <a:t>seguras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E9B16-FB31-673E-FA19-076C275C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Black"/>
              </a:rPr>
              <a:t>Predica</a:t>
            </a:r>
            <a:r>
              <a:rPr lang="en-US" dirty="0">
                <a:latin typeface="Arial Black"/>
              </a:rPr>
              <a:t> con </a:t>
            </a:r>
            <a:r>
              <a:rPr lang="en-US" dirty="0" err="1">
                <a:latin typeface="Arial Black"/>
              </a:rPr>
              <a:t>el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ejemplo</a:t>
            </a:r>
            <a:r>
              <a:rPr lang="en-US" dirty="0">
                <a:latin typeface="Arial Black"/>
              </a:rPr>
              <a:t> - 2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  <a:latin typeface="Arial Black"/>
              </a:rPr>
              <a:t>Tener a la mano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naloxona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para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revertir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las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reacciones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adversas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o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una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ingestión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accidental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puede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salvar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la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vida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de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alguien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6166681"/>
            <a:ext cx="13487400" cy="6623881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naloxona</a:t>
            </a:r>
            <a:r>
              <a:rPr lang="en-US" dirty="0"/>
              <a:t> </a:t>
            </a:r>
            <a:r>
              <a:rPr lang="en-US" dirty="0" err="1"/>
              <a:t>bloquea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y </a:t>
            </a:r>
            <a:r>
              <a:rPr lang="en-US" dirty="0" err="1"/>
              <a:t>revierte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 la </a:t>
            </a:r>
            <a:r>
              <a:rPr lang="en-US" dirty="0" err="1"/>
              <a:t>sobredosis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naloxona</a:t>
            </a:r>
            <a:r>
              <a:rPr lang="en-US" dirty="0"/>
              <a:t> </a:t>
            </a:r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persona que </a:t>
            </a:r>
            <a:r>
              <a:rPr lang="en-US" dirty="0" err="1"/>
              <a:t>esté</a:t>
            </a:r>
            <a:r>
              <a:rPr lang="en-US" dirty="0"/>
              <a:t> </a:t>
            </a:r>
            <a:r>
              <a:rPr lang="en-US" dirty="0" err="1"/>
              <a:t>inconsciente</a:t>
            </a:r>
            <a:r>
              <a:rPr lang="en-US" dirty="0"/>
              <a:t> a que </a:t>
            </a:r>
            <a:r>
              <a:rPr lang="en-US" dirty="0" err="1"/>
              <a:t>vuelva</a:t>
            </a:r>
            <a:r>
              <a:rPr lang="en-US" dirty="0"/>
              <a:t> a </a:t>
            </a:r>
            <a:r>
              <a:rPr lang="en-US" dirty="0" err="1"/>
              <a:t>respirar</a:t>
            </a:r>
            <a:r>
              <a:rPr lang="en-US" dirty="0"/>
              <a:t> con </a:t>
            </a:r>
            <a:r>
              <a:rPr lang="en-US" dirty="0" err="1"/>
              <a:t>normalidad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naloxona</a:t>
            </a:r>
            <a:r>
              <a:rPr lang="en-US" dirty="0"/>
              <a:t>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efecto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no hay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persona.</a:t>
            </a:r>
          </a:p>
          <a:p>
            <a:r>
              <a:rPr lang="en-US" dirty="0"/>
              <a:t>La </a:t>
            </a:r>
            <a:r>
              <a:rPr lang="en-US" dirty="0" err="1"/>
              <a:t>naloxona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comprar</a:t>
            </a:r>
            <a:r>
              <a:rPr lang="en-US" dirty="0"/>
              <a:t> sin </a:t>
            </a:r>
            <a:r>
              <a:rPr lang="en-US" dirty="0" err="1"/>
              <a:t>receta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mayoría</a:t>
            </a:r>
            <a:r>
              <a:rPr lang="en-US" dirty="0"/>
              <a:t> de las </a:t>
            </a:r>
            <a:r>
              <a:rPr lang="en-US" dirty="0" err="1"/>
              <a:t>farmacias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Texas. También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adquirir</a:t>
            </a:r>
            <a:r>
              <a:rPr lang="en-US" dirty="0"/>
              <a:t> </a:t>
            </a:r>
            <a:r>
              <a:rPr lang="en-US" dirty="0" err="1"/>
              <a:t>gratuitamente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NaloxoneTexas.com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E9B16-FB31-673E-FA19-076C275C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9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Black"/>
              </a:rPr>
              <a:t>Predica</a:t>
            </a:r>
            <a:r>
              <a:rPr lang="en-US" dirty="0">
                <a:latin typeface="Arial Black"/>
              </a:rPr>
              <a:t> con </a:t>
            </a:r>
            <a:r>
              <a:rPr lang="en-US" dirty="0" err="1">
                <a:latin typeface="Arial Black"/>
              </a:rPr>
              <a:t>el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ejemplo</a:t>
            </a:r>
            <a:r>
              <a:rPr lang="en-US" dirty="0">
                <a:latin typeface="Arial Black"/>
              </a:rPr>
              <a:t> - 3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  <a:latin typeface="Arial Black"/>
              </a:rPr>
              <a:t>Explora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nuevas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formas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de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lidiar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con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el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 Black"/>
              </a:rPr>
              <a:t>estrés</a:t>
            </a:r>
            <a:r>
              <a:rPr lang="en-US" sz="3600" dirty="0">
                <a:solidFill>
                  <a:schemeClr val="accent2"/>
                </a:solidFill>
                <a:latin typeface="Arial Black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430982"/>
            <a:ext cx="13487400" cy="6623881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música</a:t>
            </a:r>
            <a:r>
              <a:rPr lang="en-US" dirty="0"/>
              <a:t>, la </a:t>
            </a:r>
            <a:r>
              <a:rPr lang="en-US" dirty="0" err="1"/>
              <a:t>lectura</a:t>
            </a:r>
            <a:r>
              <a:rPr lang="en-US" dirty="0"/>
              <a:t>, la </a:t>
            </a:r>
            <a:r>
              <a:rPr lang="en-US" dirty="0" err="1"/>
              <a:t>expresión</a:t>
            </a:r>
            <a:r>
              <a:rPr lang="en-US" dirty="0"/>
              <a:t> </a:t>
            </a:r>
            <a:r>
              <a:rPr lang="en-US" dirty="0" err="1"/>
              <a:t>escrita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arte</a:t>
            </a:r>
            <a:r>
              <a:rPr lang="en-US" dirty="0"/>
              <a:t>, la pintura, la </a:t>
            </a:r>
            <a:r>
              <a:rPr lang="en-US" dirty="0" err="1"/>
              <a:t>costura</a:t>
            </a:r>
            <a:r>
              <a:rPr lang="en-US" dirty="0"/>
              <a:t> y la </a:t>
            </a:r>
            <a:r>
              <a:rPr lang="en-US" dirty="0" err="1"/>
              <a:t>cocina</a:t>
            </a:r>
            <a:r>
              <a:rPr lang="en-US" dirty="0"/>
              <a:t> son buenos </a:t>
            </a:r>
            <a:r>
              <a:rPr lang="en-US" dirty="0" err="1"/>
              <a:t>pasatiempos</a:t>
            </a:r>
            <a:r>
              <a:rPr lang="en-US" dirty="0"/>
              <a:t>.</a:t>
            </a:r>
          </a:p>
          <a:p>
            <a:r>
              <a:rPr lang="en-US" dirty="0"/>
              <a:t>Sal al </a:t>
            </a:r>
            <a:r>
              <a:rPr lang="en-US" dirty="0" err="1"/>
              <a:t>aire</a:t>
            </a:r>
            <a:r>
              <a:rPr lang="en-US" dirty="0"/>
              <a:t> libre,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ratos</a:t>
            </a:r>
            <a:r>
              <a:rPr lang="en-US" dirty="0"/>
              <a:t> </a:t>
            </a:r>
            <a:r>
              <a:rPr lang="en-US" dirty="0" err="1"/>
              <a:t>libres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naturaleza</a:t>
            </a:r>
            <a:r>
              <a:rPr lang="en-US" dirty="0"/>
              <a:t>, </a:t>
            </a:r>
            <a:r>
              <a:rPr lang="en-US" dirty="0" err="1"/>
              <a:t>camina</a:t>
            </a:r>
            <a:r>
              <a:rPr lang="en-US" dirty="0"/>
              <a:t> o </a:t>
            </a:r>
            <a:r>
              <a:rPr lang="en-US" dirty="0" err="1"/>
              <a:t>haz</a:t>
            </a:r>
            <a:r>
              <a:rPr lang="en-US" dirty="0"/>
              <a:t> </a:t>
            </a:r>
            <a:r>
              <a:rPr lang="en-US" dirty="0" err="1"/>
              <a:t>ejercicio</a:t>
            </a:r>
            <a:r>
              <a:rPr lang="en-US" dirty="0"/>
              <a:t>.</a:t>
            </a:r>
          </a:p>
          <a:p>
            <a:r>
              <a:rPr lang="en-US" dirty="0" err="1"/>
              <a:t>Platica</a:t>
            </a:r>
            <a:r>
              <a:rPr lang="en-US" dirty="0"/>
              <a:t> con amigos de </a:t>
            </a:r>
            <a:r>
              <a:rPr lang="en-US" dirty="0" err="1"/>
              <a:t>confianza</a:t>
            </a:r>
            <a:r>
              <a:rPr lang="en-US" dirty="0"/>
              <a:t> o </a:t>
            </a:r>
            <a:r>
              <a:rPr lang="en-US" dirty="0" err="1"/>
              <a:t>simplemente</a:t>
            </a:r>
            <a:r>
              <a:rPr lang="en-US" dirty="0"/>
              <a:t> </a:t>
            </a:r>
            <a:r>
              <a:rPr lang="en-US" dirty="0" err="1"/>
              <a:t>disfruta</a:t>
            </a:r>
            <a:r>
              <a:rPr lang="en-US" dirty="0"/>
              <a:t> </a:t>
            </a:r>
            <a:r>
              <a:rPr lang="en-US" dirty="0" err="1"/>
              <a:t>estando</a:t>
            </a:r>
            <a:r>
              <a:rPr lang="en-US" dirty="0"/>
              <a:t> solo, </a:t>
            </a:r>
            <a:r>
              <a:rPr lang="en-US" dirty="0" err="1"/>
              <a:t>desconectado</a:t>
            </a:r>
            <a:r>
              <a:rPr lang="en-US" dirty="0"/>
              <a:t> de las redes </a:t>
            </a:r>
            <a:r>
              <a:rPr lang="en-US" dirty="0" err="1"/>
              <a:t>sociales</a:t>
            </a:r>
            <a:r>
              <a:rPr lang="en-US" dirty="0"/>
              <a:t>.</a:t>
            </a:r>
          </a:p>
          <a:p>
            <a:r>
              <a:rPr lang="en-US" dirty="0" err="1"/>
              <a:t>Cuida</a:t>
            </a:r>
            <a:r>
              <a:rPr lang="en-US" dirty="0"/>
              <a:t> las </a:t>
            </a:r>
            <a:r>
              <a:rPr lang="en-US" dirty="0" err="1"/>
              <a:t>plantas</a:t>
            </a:r>
            <a:r>
              <a:rPr lang="en-US" dirty="0"/>
              <a:t>, </a:t>
            </a:r>
            <a:r>
              <a:rPr lang="en-US" dirty="0" err="1"/>
              <a:t>haz</a:t>
            </a:r>
            <a:r>
              <a:rPr lang="en-US" dirty="0"/>
              <a:t> </a:t>
            </a:r>
            <a:r>
              <a:rPr lang="en-US" dirty="0" err="1"/>
              <a:t>limpieza</a:t>
            </a:r>
            <a:r>
              <a:rPr lang="en-US" dirty="0"/>
              <a:t> u </a:t>
            </a:r>
            <a:r>
              <a:rPr lang="en-US" dirty="0" err="1"/>
              <a:t>ordena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.</a:t>
            </a:r>
          </a:p>
          <a:p>
            <a:r>
              <a:rPr lang="en-US" dirty="0" err="1"/>
              <a:t>Practica</a:t>
            </a:r>
            <a:r>
              <a:rPr lang="en-US" dirty="0"/>
              <a:t> la </a:t>
            </a:r>
            <a:r>
              <a:rPr lang="en-US" dirty="0" err="1"/>
              <a:t>oración</a:t>
            </a:r>
            <a:r>
              <a:rPr lang="en-US" dirty="0"/>
              <a:t>, la </a:t>
            </a:r>
            <a:r>
              <a:rPr lang="en-US" dirty="0" err="1"/>
              <a:t>meditación</a:t>
            </a:r>
            <a:r>
              <a:rPr lang="en-US" dirty="0"/>
              <a:t> o </a:t>
            </a:r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grabaciones</a:t>
            </a:r>
            <a:r>
              <a:rPr lang="en-US" dirty="0"/>
              <a:t> de </a:t>
            </a:r>
            <a:r>
              <a:rPr lang="en-US" dirty="0" err="1"/>
              <a:t>temas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bienestar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E9B16-FB31-673E-FA19-076C275CC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12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EF0796-5542-294E-A101-4D1CB6D6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Black"/>
              </a:rPr>
              <a:t>Predica</a:t>
            </a:r>
            <a:r>
              <a:rPr lang="en-US" dirty="0">
                <a:latin typeface="Arial Black"/>
              </a:rPr>
              <a:t> con </a:t>
            </a:r>
            <a:r>
              <a:rPr lang="en-US" dirty="0" err="1">
                <a:latin typeface="Arial Black"/>
              </a:rPr>
              <a:t>el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ejemplo</a:t>
            </a:r>
            <a:r>
              <a:rPr lang="en-US" dirty="0">
                <a:latin typeface="Arial Black"/>
              </a:rPr>
              <a:t> - 4</a:t>
            </a:r>
            <a:endParaRPr lang="en-US" sz="8000" dirty="0">
              <a:latin typeface="Arial Black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0"/>
            <a:ext cx="13487400" cy="1143000"/>
          </a:xfrm>
        </p:spPr>
        <p:txBody>
          <a:bodyPr/>
          <a:lstStyle/>
          <a:p>
            <a:r>
              <a:rPr lang="en-US" b="0" dirty="0">
                <a:solidFill>
                  <a:schemeClr val="accent2"/>
                </a:solidFill>
                <a:latin typeface="Arial Black"/>
              </a:rPr>
              <a:t>Crea </a:t>
            </a:r>
            <a:r>
              <a:rPr lang="en-US" b="0" dirty="0" err="1">
                <a:solidFill>
                  <a:schemeClr val="accent2"/>
                </a:solidFill>
                <a:latin typeface="Arial Black"/>
              </a:rPr>
              <a:t>tu</a:t>
            </a:r>
            <a:r>
              <a:rPr lang="en-US" b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b="0" dirty="0" err="1">
                <a:solidFill>
                  <a:schemeClr val="accent2"/>
                </a:solidFill>
                <a:latin typeface="Arial Black"/>
              </a:rPr>
              <a:t>propio</a:t>
            </a:r>
            <a:r>
              <a:rPr lang="en-US" b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b="0" dirty="0" err="1">
                <a:solidFill>
                  <a:schemeClr val="accent2"/>
                </a:solidFill>
                <a:latin typeface="Arial Black"/>
              </a:rPr>
              <a:t>compromiso</a:t>
            </a:r>
            <a:r>
              <a:rPr lang="en-US" b="0" dirty="0">
                <a:solidFill>
                  <a:schemeClr val="accent2"/>
                </a:solidFill>
                <a:latin typeface="Arial Black"/>
              </a:rPr>
              <a:t> personal de no </a:t>
            </a:r>
            <a:r>
              <a:rPr lang="en-US" b="0" dirty="0" err="1">
                <a:solidFill>
                  <a:schemeClr val="accent2"/>
                </a:solidFill>
                <a:latin typeface="Arial Black"/>
              </a:rPr>
              <a:t>abusar</a:t>
            </a:r>
            <a:r>
              <a:rPr lang="en-US" b="0" dirty="0">
                <a:solidFill>
                  <a:schemeClr val="accent2"/>
                </a:solidFill>
                <a:latin typeface="Arial Black"/>
              </a:rPr>
              <a:t> de </a:t>
            </a:r>
            <a:br>
              <a:rPr lang="en-US" b="0" dirty="0">
                <a:solidFill>
                  <a:schemeClr val="accent2"/>
                </a:solidFill>
                <a:latin typeface="Arial Black"/>
              </a:rPr>
            </a:br>
            <a:r>
              <a:rPr lang="en-US" b="0" dirty="0" err="1">
                <a:solidFill>
                  <a:schemeClr val="accent2"/>
                </a:solidFill>
                <a:latin typeface="Arial Black"/>
              </a:rPr>
              <a:t>los</a:t>
            </a:r>
            <a:r>
              <a:rPr lang="en-US" b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b="0" dirty="0" err="1">
                <a:solidFill>
                  <a:schemeClr val="accent2"/>
                </a:solidFill>
                <a:latin typeface="Arial Black"/>
              </a:rPr>
              <a:t>opioides</a:t>
            </a:r>
            <a:endParaRPr lang="en-US" b="0" dirty="0">
              <a:solidFill>
                <a:schemeClr val="accent2"/>
              </a:solidFill>
              <a:latin typeface="Arial Black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143704"/>
            <a:ext cx="13487400" cy="2743200"/>
          </a:xfrm>
        </p:spPr>
        <p:txBody>
          <a:bodyPr/>
          <a:lstStyle/>
          <a:p>
            <a:r>
              <a:rPr lang="en-US" dirty="0"/>
              <a:t>Habla con </a:t>
            </a:r>
            <a:r>
              <a:rPr lang="en-US" dirty="0" err="1"/>
              <a:t>tus</a:t>
            </a:r>
            <a:r>
              <a:rPr lang="en-US" dirty="0"/>
              <a:t> amigos y </a:t>
            </a:r>
            <a:r>
              <a:rPr lang="en-US" dirty="0" err="1"/>
              <a:t>motívalos</a:t>
            </a:r>
            <a:r>
              <a:rPr lang="en-US" dirty="0"/>
              <a:t> a no </a:t>
            </a:r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indebidamente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tratarlo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conversación</a:t>
            </a:r>
            <a:r>
              <a:rPr lang="en-US" dirty="0"/>
              <a:t> que </a:t>
            </a:r>
            <a:r>
              <a:rPr lang="en-US" dirty="0" err="1"/>
              <a:t>tendrías</a:t>
            </a:r>
            <a:r>
              <a:rPr lang="en-US" dirty="0"/>
              <a:t> con </a:t>
            </a:r>
            <a:r>
              <a:rPr lang="en-US" dirty="0" err="1"/>
              <a:t>ellos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Infórmate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todo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lo que </a:t>
            </a:r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puedas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sobre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los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opioides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recetados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y las </a:t>
            </a:r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sobredosis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accidentales</a:t>
            </a:r>
            <a:r>
              <a:rPr lang="en-US" spc="0" dirty="0">
                <a:solidFill>
                  <a:schemeClr val="accent2"/>
                </a:solidFill>
                <a:latin typeface="Arial Black"/>
              </a:rPr>
              <a:t> de </a:t>
            </a:r>
            <a:r>
              <a:rPr lang="en-US" spc="0" dirty="0" err="1">
                <a:solidFill>
                  <a:schemeClr val="accent2"/>
                </a:solidFill>
                <a:latin typeface="Arial Black"/>
              </a:rPr>
              <a:t>fentanilo</a:t>
            </a:r>
            <a:endParaRPr lang="en-US" spc="0" dirty="0">
              <a:solidFill>
                <a:schemeClr val="accent2"/>
              </a:solidFill>
              <a:latin typeface="Arial Black"/>
            </a:endParaRP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98903"/>
            <a:ext cx="13487400" cy="2043816"/>
          </a:xfrm>
        </p:spPr>
        <p:txBody>
          <a:bodyPr/>
          <a:lstStyle/>
          <a:p>
            <a:pPr marL="456794"/>
            <a:r>
              <a:rPr lang="en-US" b="1" dirty="0">
                <a:hlinkClick r:id="rId4"/>
              </a:rPr>
              <a:t>RespuestaOpioidesTx.org </a:t>
            </a:r>
            <a:endParaRPr lang="en-US" b="1" dirty="0">
              <a:cs typeface="Arial" panose="020B0604020202020204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3B558B-683D-C7DB-57B0-71C5C187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Black"/>
              </a:rPr>
              <a:t>Predica</a:t>
            </a:r>
            <a:r>
              <a:rPr lang="en-US" dirty="0">
                <a:latin typeface="Arial Black"/>
              </a:rPr>
              <a:t> con </a:t>
            </a:r>
            <a:r>
              <a:rPr lang="en-US" dirty="0" err="1">
                <a:latin typeface="Arial Black"/>
              </a:rPr>
              <a:t>el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ejemplo</a:t>
            </a:r>
            <a:r>
              <a:rPr lang="en-US" dirty="0">
                <a:latin typeface="Arial Black"/>
              </a:rPr>
              <a:t> - 5</a:t>
            </a:r>
            <a:endParaRPr lang="en-US" sz="8000" dirty="0">
              <a:latin typeface="Arial Blac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600" spc="0" dirty="0" err="1">
                <a:solidFill>
                  <a:schemeClr val="accent2"/>
                </a:solidFill>
                <a:latin typeface="Arial Black"/>
              </a:rPr>
              <a:t>Busca</a:t>
            </a:r>
            <a:r>
              <a:rPr lang="en-US" sz="3600" spc="0" dirty="0">
                <a:solidFill>
                  <a:schemeClr val="accent2"/>
                </a:solidFill>
                <a:latin typeface="Arial Black"/>
              </a:rPr>
              <a:t> a </a:t>
            </a:r>
            <a:r>
              <a:rPr lang="en-US" sz="3600" spc="0" dirty="0" err="1">
                <a:solidFill>
                  <a:schemeClr val="accent2"/>
                </a:solidFill>
                <a:latin typeface="Arial Black"/>
              </a:rPr>
              <a:t>alguien</a:t>
            </a:r>
            <a:r>
              <a:rPr lang="en-US" sz="3600" spc="0" dirty="0">
                <a:solidFill>
                  <a:schemeClr val="accent2"/>
                </a:solidFill>
                <a:latin typeface="Arial Black"/>
              </a:rPr>
              <a:t> con </a:t>
            </a:r>
            <a:r>
              <a:rPr lang="en-US" sz="3600" spc="0" dirty="0" err="1">
                <a:solidFill>
                  <a:schemeClr val="accent2"/>
                </a:solidFill>
                <a:latin typeface="Arial Black"/>
              </a:rPr>
              <a:t>quien</a:t>
            </a:r>
            <a:r>
              <a:rPr lang="en-US" sz="3600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600" spc="0" dirty="0" err="1">
                <a:solidFill>
                  <a:schemeClr val="accent2"/>
                </a:solidFill>
                <a:latin typeface="Arial Black"/>
              </a:rPr>
              <a:t>puedas</a:t>
            </a:r>
            <a:r>
              <a:rPr lang="en-US" sz="3600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600" spc="0" dirty="0" err="1">
                <a:solidFill>
                  <a:schemeClr val="accent2"/>
                </a:solidFill>
                <a:latin typeface="Arial Black"/>
              </a:rPr>
              <a:t>hablar</a:t>
            </a:r>
            <a:r>
              <a:rPr lang="en-US" sz="3600" spc="0" dirty="0">
                <a:solidFill>
                  <a:schemeClr val="accent2"/>
                </a:solidFill>
                <a:latin typeface="Arial Black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160203"/>
            <a:ext cx="12246611" cy="2286001"/>
          </a:xfrm>
        </p:spPr>
        <p:txBody>
          <a:bodyPr/>
          <a:lstStyle/>
          <a:p>
            <a:r>
              <a:rPr lang="en-US" dirty="0"/>
              <a:t>• </a:t>
            </a:r>
            <a:r>
              <a:rPr lang="en-US" dirty="0" err="1"/>
              <a:t>Apoyarte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personas </a:t>
            </a:r>
            <a:r>
              <a:rPr lang="en-US" dirty="0" err="1"/>
              <a:t>adultas</a:t>
            </a:r>
            <a:r>
              <a:rPr lang="en-US" dirty="0"/>
              <a:t> de </a:t>
            </a:r>
            <a:r>
              <a:rPr lang="en-US" dirty="0" err="1"/>
              <a:t>confianza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ayudarte</a:t>
            </a:r>
            <a:r>
              <a:rPr lang="en-US" dirty="0"/>
              <a:t> a </a:t>
            </a:r>
            <a:r>
              <a:rPr lang="en-US" dirty="0" err="1"/>
              <a:t>manejar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que:</a:t>
            </a:r>
          </a:p>
          <a:p>
            <a:pPr marL="1370965" lvl="1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sientas</a:t>
            </a:r>
            <a:r>
              <a:rPr lang="en-US" dirty="0"/>
              <a:t> </a:t>
            </a:r>
            <a:r>
              <a:rPr lang="en-US" dirty="0" err="1"/>
              <a:t>tentado</a:t>
            </a:r>
            <a:r>
              <a:rPr lang="en-US" dirty="0"/>
              <a:t> o </a:t>
            </a:r>
            <a:r>
              <a:rPr lang="en-US" dirty="0" err="1"/>
              <a:t>presionado</a:t>
            </a:r>
            <a:r>
              <a:rPr lang="en-US" dirty="0"/>
              <a:t> a </a:t>
            </a:r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indebidamente</a:t>
            </a:r>
            <a:r>
              <a:rPr lang="en-US" dirty="0"/>
              <a:t> </a:t>
            </a:r>
            <a:r>
              <a:rPr lang="en-US" dirty="0" err="1"/>
              <a:t>opioides</a:t>
            </a:r>
            <a:endParaRPr lang="en-US" dirty="0"/>
          </a:p>
          <a:p>
            <a:pPr marL="1370965" lvl="1"/>
            <a:r>
              <a:rPr lang="en-US" dirty="0" err="1"/>
              <a:t>Estés</a:t>
            </a:r>
            <a:r>
              <a:rPr lang="en-US" dirty="0"/>
              <a:t> </a:t>
            </a:r>
            <a:r>
              <a:rPr lang="en-US" dirty="0" err="1"/>
              <a:t>batallando</a:t>
            </a:r>
            <a:r>
              <a:rPr lang="en-US" dirty="0"/>
              <a:t> contra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</a:t>
            </a:r>
            <a:r>
              <a:rPr lang="en-US" dirty="0" err="1"/>
              <a:t>indebido</a:t>
            </a:r>
            <a:r>
              <a:rPr lang="en-US" dirty="0"/>
              <a:t> de </a:t>
            </a:r>
            <a:r>
              <a:rPr lang="en-US" dirty="0" err="1"/>
              <a:t>opioides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6FAA6F-8DC0-072F-E4E6-4979F1677055}"/>
              </a:ext>
            </a:extLst>
          </p:cNvPr>
          <p:cNvSpPr txBox="1">
            <a:spLocks/>
          </p:cNvSpPr>
          <p:nvPr/>
        </p:nvSpPr>
        <p:spPr>
          <a:xfrm>
            <a:off x="6019779" y="7758698"/>
            <a:ext cx="13411220" cy="25905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sz="3600" b="1" dirty="0" err="1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Busca</a:t>
            </a:r>
            <a:r>
              <a:rPr lang="en-US" sz="3600" b="1" dirty="0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ayuda</a:t>
            </a:r>
            <a:r>
              <a:rPr lang="en-US" sz="3600" b="1" dirty="0">
                <a:solidFill>
                  <a:schemeClr val="accent2"/>
                </a:solidFill>
                <a:latin typeface="Arial Black"/>
                <a:ea typeface="+mn-lt"/>
                <a:cs typeface="+mn-lt"/>
              </a:rPr>
              <a:t>.</a:t>
            </a:r>
          </a:p>
          <a:p>
            <a:pPr marL="457200" indent="-457200">
              <a:lnSpc>
                <a:spcPct val="125000"/>
              </a:lnSpc>
              <a:buChar char="•"/>
            </a:pPr>
            <a:r>
              <a:rPr lang="en-US" dirty="0">
                <a:cs typeface="Arial"/>
              </a:rPr>
              <a:t>No </a:t>
            </a:r>
            <a:r>
              <a:rPr lang="en-US" dirty="0" err="1">
                <a:cs typeface="Arial"/>
              </a:rPr>
              <a:t>siempre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podemos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controlar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el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estrés</a:t>
            </a:r>
            <a:r>
              <a:rPr lang="en-US" dirty="0">
                <a:cs typeface="Arial"/>
              </a:rPr>
              <a:t> que </a:t>
            </a:r>
            <a:r>
              <a:rPr lang="en-US" dirty="0" err="1">
                <a:cs typeface="Arial"/>
              </a:rPr>
              <a:t>experimentamos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en</a:t>
            </a:r>
            <a:r>
              <a:rPr lang="en-US" dirty="0">
                <a:cs typeface="Arial"/>
              </a:rPr>
              <a:t> la </a:t>
            </a:r>
            <a:r>
              <a:rPr lang="en-US" dirty="0" err="1">
                <a:cs typeface="Arial"/>
              </a:rPr>
              <a:t>vida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pero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podemos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buscar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ayuda</a:t>
            </a:r>
            <a:r>
              <a:rPr lang="en-US" dirty="0">
                <a:cs typeface="Arial"/>
              </a:rPr>
              <a:t> para </a:t>
            </a:r>
            <a:r>
              <a:rPr lang="en-US" dirty="0" err="1">
                <a:cs typeface="Arial"/>
              </a:rPr>
              <a:t>manejarlo</a:t>
            </a:r>
            <a:r>
              <a:rPr lang="en-US" dirty="0">
                <a:cs typeface="Arial"/>
              </a:rPr>
              <a:t>. </a:t>
            </a:r>
            <a:r>
              <a:rPr lang="en-US" dirty="0" err="1">
                <a:cs typeface="Arial"/>
              </a:rPr>
              <a:t>Puedes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buscar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recursos</a:t>
            </a:r>
            <a:r>
              <a:rPr lang="en-US" dirty="0">
                <a:cs typeface="Arial"/>
              </a:rPr>
              <a:t> que </a:t>
            </a:r>
            <a:r>
              <a:rPr lang="en-US" dirty="0" err="1">
                <a:cs typeface="Arial"/>
              </a:rPr>
              <a:t>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ayuden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lidiar</a:t>
            </a:r>
            <a:r>
              <a:rPr lang="en-US" dirty="0">
                <a:cs typeface="Arial"/>
              </a:rPr>
              <a:t> con </a:t>
            </a:r>
            <a:r>
              <a:rPr lang="en-US" dirty="0" err="1">
                <a:cs typeface="Arial"/>
              </a:rPr>
              <a:t>el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estrés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en</a:t>
            </a:r>
            <a:r>
              <a:rPr lang="en-US" dirty="0">
                <a:cs typeface="Arial"/>
              </a:rPr>
              <a:t> </a:t>
            </a:r>
            <a:r>
              <a:rPr lang="en-US" dirty="0">
                <a:cs typeface="Arial"/>
                <a:hlinkClick r:id="rId3"/>
              </a:rPr>
              <a:t>hhs.texas.gov/check-in. </a:t>
            </a:r>
            <a:endParaRPr lang="en-US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E3BF8-B687-F428-21D2-917062FC7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114801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La crisis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</a:t>
            </a:r>
            <a:r>
              <a:rPr lang="en-US" dirty="0" err="1"/>
              <a:t>conllevan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fentanilo</a:t>
            </a:r>
            <a:r>
              <a:rPr lang="en-US" dirty="0"/>
              <a:t>?</a:t>
            </a:r>
          </a:p>
          <a:p>
            <a:r>
              <a:rPr lang="en-US" dirty="0"/>
              <a:t>Las </a:t>
            </a:r>
            <a:r>
              <a:rPr lang="en-US" dirty="0" err="1"/>
              <a:t>razones</a:t>
            </a:r>
            <a:r>
              <a:rPr lang="en-US" dirty="0"/>
              <a:t> para no </a:t>
            </a:r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opioides</a:t>
            </a:r>
            <a:endParaRPr lang="en-US" dirty="0"/>
          </a:p>
          <a:p>
            <a:r>
              <a:rPr lang="en-US" dirty="0" err="1"/>
              <a:t>Medidas</a:t>
            </a:r>
            <a:r>
              <a:rPr lang="en-US" dirty="0"/>
              <a:t> que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tomar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406009"/>
            <a:ext cx="20574000" cy="3657600"/>
          </a:xfrm>
        </p:spPr>
        <p:txBody>
          <a:bodyPr/>
          <a:lstStyle/>
          <a:p>
            <a:r>
              <a:rPr lang="en-US" sz="7200" dirty="0" err="1"/>
              <a:t>Porque</a:t>
            </a:r>
            <a:r>
              <a:rPr lang="en-US" sz="7200" dirty="0"/>
              <a:t> </a:t>
            </a:r>
            <a:r>
              <a:rPr lang="en-US" sz="7200" dirty="0" err="1"/>
              <a:t>te</a:t>
            </a:r>
            <a:r>
              <a:rPr lang="en-US" sz="7200" dirty="0"/>
              <a:t> </a:t>
            </a:r>
            <a:r>
              <a:rPr lang="en-US" sz="7200" dirty="0" err="1"/>
              <a:t>respetas</a:t>
            </a:r>
            <a:r>
              <a:rPr lang="en-US" sz="7200" dirty="0"/>
              <a:t> a </a:t>
            </a:r>
            <a:r>
              <a:rPr lang="en-US" sz="7200" dirty="0" err="1"/>
              <a:t>ti</a:t>
            </a:r>
            <a:r>
              <a:rPr lang="en-US" sz="7200" dirty="0"/>
              <a:t> </a:t>
            </a:r>
            <a:r>
              <a:rPr lang="en-US" sz="7200" dirty="0" err="1"/>
              <a:t>mismo</a:t>
            </a:r>
            <a:r>
              <a:rPr lang="en-US" sz="7200" dirty="0"/>
              <a:t>, </a:t>
            </a:r>
            <a:br>
              <a:rPr lang="en-US" sz="7200" dirty="0"/>
            </a:br>
            <a:r>
              <a:rPr lang="en-US" sz="7200" dirty="0" err="1"/>
              <a:t>tomas</a:t>
            </a:r>
            <a:r>
              <a:rPr lang="en-US" sz="7200" dirty="0"/>
              <a:t> las </a:t>
            </a:r>
            <a:r>
              <a:rPr lang="en-US" sz="7200" dirty="0" err="1"/>
              <a:t>decisiones</a:t>
            </a:r>
            <a:r>
              <a:rPr lang="en-US" sz="7200" dirty="0"/>
              <a:t> que </a:t>
            </a:r>
            <a:r>
              <a:rPr lang="en-US" sz="7200" dirty="0" err="1"/>
              <a:t>sean</a:t>
            </a:r>
            <a:r>
              <a:rPr lang="en-US" sz="7200" dirty="0"/>
              <a:t> las </a:t>
            </a:r>
            <a:r>
              <a:rPr lang="en-US" sz="7200" dirty="0" err="1"/>
              <a:t>mejores</a:t>
            </a:r>
            <a:r>
              <a:rPr lang="en-US" sz="7200" dirty="0"/>
              <a:t> para </a:t>
            </a:r>
            <a:r>
              <a:rPr lang="en-US" sz="7200" dirty="0" err="1"/>
              <a:t>ti</a:t>
            </a:r>
            <a:r>
              <a:rPr lang="en-US" sz="7200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Ten </a:t>
            </a:r>
            <a:r>
              <a:rPr lang="en-US" sz="3200" dirty="0" err="1"/>
              <a:t>confianza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ti</a:t>
            </a:r>
            <a:r>
              <a:rPr lang="en-US" sz="3200" dirty="0"/>
              <a:t> </a:t>
            </a:r>
            <a:r>
              <a:rPr lang="en-US" sz="3200" dirty="0" err="1"/>
              <a:t>mismo</a:t>
            </a:r>
            <a:r>
              <a:rPr lang="en-US" sz="3200" dirty="0"/>
              <a:t> y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tu</a:t>
            </a:r>
            <a:r>
              <a:rPr lang="en-US" sz="3200" dirty="0"/>
              <a:t> </a:t>
            </a:r>
            <a:r>
              <a:rPr lang="en-US" sz="3200" dirty="0" err="1"/>
              <a:t>decisión</a:t>
            </a:r>
            <a:r>
              <a:rPr lang="en-US" sz="3200" dirty="0"/>
              <a:t> de no </a:t>
            </a:r>
            <a:r>
              <a:rPr lang="en-US" sz="3200" dirty="0" err="1"/>
              <a:t>consumir</a:t>
            </a:r>
            <a:r>
              <a:rPr lang="en-US" sz="3200" dirty="0"/>
              <a:t> </a:t>
            </a:r>
            <a:r>
              <a:rPr lang="en-US" sz="3200" dirty="0" err="1"/>
              <a:t>drogas</a:t>
            </a:r>
            <a:r>
              <a:rPr lang="en-US" sz="3200" dirty="0"/>
              <a:t> </a:t>
            </a:r>
            <a:r>
              <a:rPr lang="en-US" sz="3200" dirty="0" err="1"/>
              <a:t>ni</a:t>
            </a:r>
            <a:r>
              <a:rPr lang="en-US" sz="3200" dirty="0"/>
              <a:t> alcohol.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 err="1"/>
              <a:t>Credenciales</a:t>
            </a:r>
            <a:r>
              <a:rPr lang="en-US" dirty="0"/>
              <a:t> del </a:t>
            </a:r>
            <a:r>
              <a:rPr lang="en-US" dirty="0" err="1"/>
              <a:t>presentador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de </a:t>
            </a:r>
            <a:r>
              <a:rPr lang="en-US" dirty="0" err="1"/>
              <a:t>contacto</a:t>
            </a:r>
            <a:r>
              <a:rPr lang="en-US" dirty="0"/>
              <a:t>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194B9-1849-81D8-10D9-983AE5C90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552" y="11658600"/>
            <a:ext cx="20116800" cy="685800"/>
          </a:xfrm>
        </p:spPr>
        <p:txBody>
          <a:bodyPr/>
          <a:lstStyle/>
          <a:p>
            <a:r>
              <a:rPr lang="en-US" dirty="0"/>
              <a:t>PPRI, Texas School Survey of Drug and Alcohol Use, 2022 (</a:t>
            </a:r>
            <a:r>
              <a:rPr lang="en-US" dirty="0" err="1"/>
              <a:t>Encuesta</a:t>
            </a:r>
            <a:r>
              <a:rPr lang="en-US" dirty="0"/>
              <a:t> 2022 del Instituto de </a:t>
            </a:r>
            <a:r>
              <a:rPr lang="en-US" dirty="0" err="1"/>
              <a:t>Investigaciones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Políticas</a:t>
            </a:r>
            <a:r>
              <a:rPr lang="en-US" dirty="0"/>
              <a:t> </a:t>
            </a:r>
            <a:r>
              <a:rPr lang="en-US" dirty="0" err="1"/>
              <a:t>Públicas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drogas</a:t>
            </a:r>
            <a:r>
              <a:rPr lang="en-US" dirty="0"/>
              <a:t> y alcohol).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62835-7C03-7A78-AA98-12265CA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000" b="0" dirty="0">
                <a:latin typeface="Arial Black"/>
              </a:rPr>
              <a:t> “Casi uno de </a:t>
            </a:r>
            <a:r>
              <a:rPr lang="en-US" sz="9000" b="0" dirty="0" err="1">
                <a:latin typeface="Arial Black"/>
              </a:rPr>
              <a:t>cada</a:t>
            </a:r>
            <a:r>
              <a:rPr lang="en-US" sz="9000" b="0" dirty="0">
                <a:latin typeface="Arial Black"/>
              </a:rPr>
              <a:t> seis </a:t>
            </a:r>
            <a:r>
              <a:rPr lang="en-US" sz="9000" b="0" dirty="0" err="1">
                <a:latin typeface="Arial Black"/>
              </a:rPr>
              <a:t>estudiantes</a:t>
            </a:r>
            <a:r>
              <a:rPr lang="en-US" sz="9000" b="0" dirty="0">
                <a:latin typeface="Arial Black"/>
              </a:rPr>
              <a:t> de </a:t>
            </a:r>
            <a:r>
              <a:rPr lang="en-US" sz="9000" b="0" dirty="0" err="1">
                <a:latin typeface="Arial Black"/>
              </a:rPr>
              <a:t>los</a:t>
            </a:r>
            <a:r>
              <a:rPr lang="en-US" sz="9000" b="0" dirty="0">
                <a:latin typeface="Arial Black"/>
              </a:rPr>
              <a:t> </a:t>
            </a:r>
            <a:r>
              <a:rPr lang="en-US" sz="9000" b="0" dirty="0" err="1">
                <a:latin typeface="Arial Black"/>
              </a:rPr>
              <a:t>grados</a:t>
            </a:r>
            <a:r>
              <a:rPr lang="en-US" sz="9000" b="0" dirty="0">
                <a:latin typeface="Arial Black"/>
              </a:rPr>
              <a:t> 7.º a 12.º </a:t>
            </a:r>
            <a:r>
              <a:rPr lang="en-US" sz="9000" b="0" dirty="0" err="1">
                <a:latin typeface="Arial Black"/>
              </a:rPr>
              <a:t>en</a:t>
            </a:r>
            <a:r>
              <a:rPr lang="en-US" sz="9000" b="0" dirty="0">
                <a:latin typeface="Arial Black"/>
              </a:rPr>
              <a:t> Texas ha </a:t>
            </a:r>
            <a:r>
              <a:rPr lang="en-US" sz="9000" b="0" dirty="0" err="1">
                <a:latin typeface="Arial Black"/>
              </a:rPr>
              <a:t>tomado</a:t>
            </a:r>
            <a:r>
              <a:rPr lang="en-US" sz="9000" b="0" dirty="0">
                <a:latin typeface="Arial Black"/>
              </a:rPr>
              <a:t> </a:t>
            </a:r>
            <a:r>
              <a:rPr lang="en-US" sz="9000" b="0" dirty="0" err="1">
                <a:latin typeface="Arial Black"/>
              </a:rPr>
              <a:t>medicamentos</a:t>
            </a:r>
            <a:r>
              <a:rPr lang="en-US" sz="9000" b="0" dirty="0">
                <a:latin typeface="Arial Black"/>
              </a:rPr>
              <a:t> de </a:t>
            </a:r>
            <a:r>
              <a:rPr lang="en-US" sz="9000" b="0" dirty="0" err="1">
                <a:latin typeface="Arial Black"/>
              </a:rPr>
              <a:t>venta</a:t>
            </a:r>
            <a:r>
              <a:rPr lang="en-US" sz="9000" b="0" dirty="0">
                <a:latin typeface="Arial Black"/>
              </a:rPr>
              <a:t> con </a:t>
            </a:r>
            <a:r>
              <a:rPr lang="en-US" sz="9000" b="0" dirty="0" err="1">
                <a:latin typeface="Arial Black"/>
              </a:rPr>
              <a:t>receta</a:t>
            </a:r>
            <a:r>
              <a:rPr lang="en-US" sz="9000" b="0" dirty="0">
                <a:latin typeface="Arial Black"/>
              </a:rPr>
              <a:t> sin </a:t>
            </a:r>
            <a:r>
              <a:rPr lang="en-US" sz="9000" b="0" dirty="0" err="1">
                <a:latin typeface="Arial Black"/>
              </a:rPr>
              <a:t>tener</a:t>
            </a:r>
            <a:r>
              <a:rPr lang="en-US" sz="9000" b="0" dirty="0">
                <a:latin typeface="Arial Black"/>
              </a:rPr>
              <a:t> </a:t>
            </a:r>
            <a:r>
              <a:rPr lang="en-US" sz="9000" b="0" dirty="0" err="1">
                <a:latin typeface="Arial Black"/>
              </a:rPr>
              <a:t>receta</a:t>
            </a:r>
            <a:r>
              <a:rPr lang="en-US" sz="9000" b="0" dirty="0">
                <a:latin typeface="Arial Black"/>
              </a:rPr>
              <a:t> </a:t>
            </a:r>
            <a:r>
              <a:rPr lang="en-US" sz="9000" b="0" dirty="0" err="1">
                <a:latin typeface="Arial Black"/>
              </a:rPr>
              <a:t>médica</a:t>
            </a:r>
            <a:r>
              <a:rPr lang="en-US" sz="9000" b="0" dirty="0">
                <a:latin typeface="Arial Black"/>
              </a:rPr>
              <a:t>.”</a:t>
            </a:r>
            <a:endParaRPr lang="en-US" sz="9000" dirty="0"/>
          </a:p>
        </p:txBody>
      </p:sp>
    </p:spTree>
    <p:extLst>
      <p:ext uri="{BB962C8B-B14F-4D97-AF65-F5344CB8AC3E}">
        <p14:creationId xmlns:p14="http://schemas.microsoft.com/office/powerpoint/2010/main" val="12770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650" y="5029200"/>
            <a:ext cx="11577864" cy="3657600"/>
          </a:xfrm>
        </p:spPr>
        <p:txBody>
          <a:bodyPr/>
          <a:lstStyle/>
          <a:p>
            <a:r>
              <a:rPr lang="en-US" dirty="0"/>
              <a:t>La crisis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E461-CB81-73FD-3155-809405CD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480456"/>
            <a:ext cx="12298164" cy="1981200"/>
          </a:xfrm>
        </p:spPr>
        <p:txBody>
          <a:bodyPr/>
          <a:lstStyle/>
          <a:p>
            <a:r>
              <a:rPr lang="en-US" sz="3500" dirty="0">
                <a:latin typeface="Arial Black"/>
              </a:rPr>
              <a:t>Uno de </a:t>
            </a:r>
            <a:r>
              <a:rPr lang="en-US" sz="3500" dirty="0" err="1">
                <a:latin typeface="Arial Black"/>
              </a:rPr>
              <a:t>cada</a:t>
            </a:r>
            <a:r>
              <a:rPr lang="en-US" sz="3500" dirty="0">
                <a:latin typeface="Arial Black"/>
              </a:rPr>
              <a:t> cuatro </a:t>
            </a:r>
            <a:r>
              <a:rPr lang="en-US" sz="3500" dirty="0" err="1">
                <a:latin typeface="Arial Black"/>
              </a:rPr>
              <a:t>texanos</a:t>
            </a:r>
            <a:r>
              <a:rPr lang="en-US" sz="3500" dirty="0">
                <a:latin typeface="Arial Black"/>
              </a:rPr>
              <a:t> ha </a:t>
            </a:r>
            <a:r>
              <a:rPr lang="en-US" sz="3500" dirty="0" err="1">
                <a:latin typeface="Arial Black"/>
              </a:rPr>
              <a:t>sufrido</a:t>
            </a:r>
            <a:r>
              <a:rPr lang="en-US" sz="3500" dirty="0">
                <a:latin typeface="Arial Black"/>
              </a:rPr>
              <a:t> </a:t>
            </a:r>
            <a:r>
              <a:rPr lang="en-US" sz="3500" dirty="0" err="1">
                <a:latin typeface="Arial Black"/>
              </a:rPr>
              <a:t>una</a:t>
            </a:r>
            <a:r>
              <a:rPr lang="en-US" sz="3500" dirty="0">
                <a:latin typeface="Arial Black"/>
              </a:rPr>
              <a:t> </a:t>
            </a:r>
            <a:r>
              <a:rPr lang="en-US" sz="3500" dirty="0" err="1">
                <a:latin typeface="Arial Black"/>
              </a:rPr>
              <a:t>sobredosis</a:t>
            </a:r>
            <a:r>
              <a:rPr lang="en-US" sz="3500" dirty="0">
                <a:latin typeface="Arial Black"/>
              </a:rPr>
              <a:t> de </a:t>
            </a:r>
            <a:r>
              <a:rPr lang="en-US" sz="3500" dirty="0" err="1">
                <a:latin typeface="Arial Black"/>
              </a:rPr>
              <a:t>opioides</a:t>
            </a:r>
            <a:r>
              <a:rPr lang="en-US" sz="3500" dirty="0">
                <a:latin typeface="Arial Black"/>
              </a:rPr>
              <a:t> (también </a:t>
            </a:r>
            <a:r>
              <a:rPr lang="en-US" sz="3500" dirty="0" err="1">
                <a:latin typeface="Arial Black"/>
              </a:rPr>
              <a:t>conocida</a:t>
            </a:r>
            <a:r>
              <a:rPr lang="en-US" sz="3500" dirty="0">
                <a:latin typeface="Arial Black"/>
              </a:rPr>
              <a:t> </a:t>
            </a:r>
            <a:r>
              <a:rPr lang="en-US" sz="3500" dirty="0" err="1">
                <a:latin typeface="Arial Black"/>
              </a:rPr>
              <a:t>como</a:t>
            </a:r>
            <a:r>
              <a:rPr lang="en-US" sz="3500" dirty="0">
                <a:latin typeface="Arial Black"/>
              </a:rPr>
              <a:t> </a:t>
            </a:r>
            <a:r>
              <a:rPr lang="en-US" sz="3500" dirty="0" err="1">
                <a:latin typeface="Arial Black"/>
              </a:rPr>
              <a:t>intoxicación</a:t>
            </a:r>
            <a:r>
              <a:rPr lang="en-US" sz="3500" dirty="0">
                <a:latin typeface="Arial Black"/>
              </a:rPr>
              <a:t>) o </a:t>
            </a:r>
            <a:r>
              <a:rPr lang="en-US" sz="3500" dirty="0" err="1">
                <a:latin typeface="Arial Black"/>
              </a:rPr>
              <a:t>conoce</a:t>
            </a:r>
            <a:r>
              <a:rPr lang="en-US" sz="3500" dirty="0">
                <a:latin typeface="Arial Black"/>
              </a:rPr>
              <a:t> a </a:t>
            </a:r>
            <a:r>
              <a:rPr lang="en-US" sz="3500" dirty="0" err="1">
                <a:latin typeface="Arial Black"/>
              </a:rPr>
              <a:t>alguien</a:t>
            </a:r>
            <a:r>
              <a:rPr lang="en-US" sz="3500" dirty="0">
                <a:latin typeface="Arial Black"/>
              </a:rPr>
              <a:t> que la ha </a:t>
            </a:r>
            <a:r>
              <a:rPr lang="en-US" sz="3500" dirty="0" err="1">
                <a:latin typeface="Arial Black"/>
              </a:rPr>
              <a:t>sufrido</a:t>
            </a:r>
            <a:r>
              <a:rPr lang="en-US" sz="3500" dirty="0">
                <a:latin typeface="Arial Black"/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6B3938-72B6-BCAE-829B-DC7A374A0F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461656"/>
            <a:ext cx="12298164" cy="1412632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Los </a:t>
            </a:r>
            <a:r>
              <a:rPr lang="en-US" dirty="0" err="1"/>
              <a:t>cinco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 </a:t>
            </a:r>
            <a:r>
              <a:rPr lang="en-US" dirty="0" err="1"/>
              <a:t>condados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 con </a:t>
            </a:r>
            <a:r>
              <a:rPr lang="en-US" dirty="0" err="1"/>
              <a:t>el</a:t>
            </a:r>
            <a:r>
              <a:rPr lang="en-US" dirty="0"/>
              <a:t> mayor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muertes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2022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siguientes</a:t>
            </a:r>
            <a:r>
              <a:rPr lang="en-US" dirty="0"/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4A06A-B6E5-A703-1AA3-6347B15AA0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599" y="4702627"/>
            <a:ext cx="12298164" cy="2272677"/>
          </a:xfrm>
        </p:spPr>
        <p:txBody>
          <a:bodyPr>
            <a:normAutofit/>
          </a:bodyPr>
          <a:lstStyle/>
          <a:p>
            <a:pPr lvl="1">
              <a:lnSpc>
                <a:spcPct val="135000"/>
              </a:lnSpc>
            </a:pPr>
            <a:r>
              <a:rPr lang="en-US" dirty="0"/>
              <a:t>Condado de Harris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Condado de Dallas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Condado de Bexar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Condado de Tarrant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Condado de Travis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32C94-DFA8-88BB-C9B8-31935D8642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6890656"/>
            <a:ext cx="12298163" cy="54379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Casi uno de </a:t>
            </a:r>
            <a:r>
              <a:rPr lang="en-US" dirty="0" err="1"/>
              <a:t>cada</a:t>
            </a:r>
            <a:r>
              <a:rPr lang="en-US" dirty="0"/>
              <a:t> seis </a:t>
            </a:r>
            <a:r>
              <a:rPr lang="en-US" dirty="0" err="1"/>
              <a:t>estudiantes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grados</a:t>
            </a:r>
            <a:r>
              <a:rPr lang="en-US" dirty="0"/>
              <a:t> 7.º a 12.º </a:t>
            </a:r>
            <a:r>
              <a:rPr lang="en-US" dirty="0" err="1"/>
              <a:t>en</a:t>
            </a:r>
            <a:r>
              <a:rPr lang="en-US" dirty="0"/>
              <a:t> Texas ha </a:t>
            </a:r>
            <a:r>
              <a:rPr lang="en-US" dirty="0" err="1"/>
              <a:t>tomado</a:t>
            </a:r>
            <a:r>
              <a:rPr lang="en-US" dirty="0"/>
              <a:t> </a:t>
            </a:r>
            <a:r>
              <a:rPr lang="en-US" dirty="0" err="1"/>
              <a:t>medicamentos</a:t>
            </a:r>
            <a:r>
              <a:rPr lang="en-US" dirty="0"/>
              <a:t> de </a:t>
            </a:r>
            <a:r>
              <a:rPr lang="en-US" dirty="0" err="1"/>
              <a:t>venta</a:t>
            </a:r>
            <a:r>
              <a:rPr lang="en-US" dirty="0"/>
              <a:t> con </a:t>
            </a:r>
            <a:r>
              <a:rPr lang="en-US" dirty="0" err="1"/>
              <a:t>receta</a:t>
            </a:r>
            <a:r>
              <a:rPr lang="en-US" dirty="0"/>
              <a:t> sin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receta</a:t>
            </a:r>
            <a:r>
              <a:rPr lang="en-US" dirty="0"/>
              <a:t> </a:t>
            </a:r>
            <a:r>
              <a:rPr lang="en-US" dirty="0" err="1"/>
              <a:t>médica</a:t>
            </a:r>
            <a:r>
              <a:rPr lang="en-US" dirty="0"/>
              <a:t>, </a:t>
            </a:r>
            <a:r>
              <a:rPr lang="en-US" dirty="0" err="1"/>
              <a:t>según</a:t>
            </a:r>
            <a:r>
              <a:rPr lang="en-US" dirty="0"/>
              <a:t> la Comisión de Salud y </a:t>
            </a:r>
            <a:r>
              <a:rPr lang="en-US" dirty="0" err="1"/>
              <a:t>Servicios</a:t>
            </a:r>
            <a:r>
              <a:rPr lang="en-US" dirty="0"/>
              <a:t> Humanos de Texas (HHSC).</a:t>
            </a:r>
          </a:p>
          <a:p>
            <a:pPr>
              <a:lnSpc>
                <a:spcPct val="125000"/>
              </a:lnSpc>
            </a:pPr>
            <a:r>
              <a:rPr lang="en-US" dirty="0"/>
              <a:t>En 2020, </a:t>
            </a:r>
            <a:r>
              <a:rPr lang="en-US" dirty="0" err="1"/>
              <a:t>cerca</a:t>
            </a:r>
            <a:r>
              <a:rPr lang="en-US" dirty="0"/>
              <a:t> de 3,721 </a:t>
            </a:r>
            <a:r>
              <a:rPr lang="en-US" dirty="0" err="1"/>
              <a:t>texanos</a:t>
            </a:r>
            <a:r>
              <a:rPr lang="en-US" dirty="0"/>
              <a:t> </a:t>
            </a:r>
            <a:r>
              <a:rPr lang="en-US" dirty="0" err="1"/>
              <a:t>murieron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de </a:t>
            </a:r>
            <a:r>
              <a:rPr lang="en-US" dirty="0" err="1"/>
              <a:t>drogas</a:t>
            </a:r>
            <a:r>
              <a:rPr lang="en-US" dirty="0"/>
              <a:t>, lo que </a:t>
            </a:r>
            <a:r>
              <a:rPr lang="en-US" dirty="0" err="1"/>
              <a:t>hace</a:t>
            </a:r>
            <a:r>
              <a:rPr lang="en-US" dirty="0"/>
              <a:t> que </a:t>
            </a:r>
            <a:r>
              <a:rPr lang="en-US" dirty="0" err="1"/>
              <a:t>esta</a:t>
            </a:r>
            <a:r>
              <a:rPr lang="en-US" dirty="0"/>
              <a:t> sea </a:t>
            </a:r>
            <a:r>
              <a:rPr lang="en-US" dirty="0" err="1"/>
              <a:t>una</a:t>
            </a:r>
            <a:r>
              <a:rPr lang="en-US" dirty="0"/>
              <a:t> de las </a:t>
            </a:r>
            <a:r>
              <a:rPr lang="en-US" dirty="0" err="1"/>
              <a:t>principales</a:t>
            </a:r>
            <a:r>
              <a:rPr lang="en-US" dirty="0"/>
              <a:t> </a:t>
            </a:r>
            <a:r>
              <a:rPr lang="en-US" dirty="0" err="1"/>
              <a:t>causas</a:t>
            </a:r>
            <a:r>
              <a:rPr lang="en-US" dirty="0"/>
              <a:t> de </a:t>
            </a:r>
            <a:r>
              <a:rPr lang="en-US" dirty="0" err="1"/>
              <a:t>muertes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con </a:t>
            </a:r>
            <a:r>
              <a:rPr lang="en-US" dirty="0" err="1"/>
              <a:t>lesiones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Texas, </a:t>
            </a: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Departamento Estatal de </a:t>
            </a:r>
            <a:r>
              <a:rPr lang="en-US" dirty="0" err="1"/>
              <a:t>Servicios</a:t>
            </a:r>
            <a:r>
              <a:rPr lang="en-US" dirty="0"/>
              <a:t> de Salud (DSHS). De </a:t>
            </a:r>
            <a:r>
              <a:rPr lang="en-US" dirty="0" err="1"/>
              <a:t>esas</a:t>
            </a:r>
            <a:r>
              <a:rPr lang="en-US" dirty="0"/>
              <a:t> </a:t>
            </a:r>
            <a:r>
              <a:rPr lang="en-US" dirty="0" err="1"/>
              <a:t>muertes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del 50% </a:t>
            </a:r>
            <a:r>
              <a:rPr lang="en-US" dirty="0" err="1"/>
              <a:t>fueron</a:t>
            </a:r>
            <a:r>
              <a:rPr lang="en-US" dirty="0"/>
              <a:t> </a:t>
            </a:r>
            <a:r>
              <a:rPr lang="en-US" dirty="0" err="1"/>
              <a:t>causadas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opioide</a:t>
            </a:r>
            <a:r>
              <a:rPr lang="en-US" dirty="0"/>
              <a:t> de </a:t>
            </a:r>
            <a:r>
              <a:rPr lang="en-US" dirty="0" err="1"/>
              <a:t>venta</a:t>
            </a:r>
            <a:r>
              <a:rPr lang="en-US" dirty="0"/>
              <a:t> con </a:t>
            </a:r>
            <a:r>
              <a:rPr lang="en-US" dirty="0" err="1"/>
              <a:t>receta</a:t>
            </a:r>
            <a:r>
              <a:rPr lang="en-US" dirty="0"/>
              <a:t> o </a:t>
            </a:r>
            <a:r>
              <a:rPr lang="en-US" dirty="0" err="1"/>
              <a:t>ilícito</a:t>
            </a:r>
            <a:r>
              <a:rPr lang="en-US" dirty="0"/>
              <a:t>. El </a:t>
            </a:r>
            <a:r>
              <a:rPr lang="en-US" dirty="0" err="1"/>
              <a:t>fentanilo</a:t>
            </a:r>
            <a:r>
              <a:rPr lang="en-US" dirty="0"/>
              <a:t> es la principal causa de </a:t>
            </a:r>
            <a:r>
              <a:rPr lang="en-US" dirty="0" err="1"/>
              <a:t>muertes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.</a:t>
            </a:r>
          </a:p>
        </p:txBody>
      </p:sp>
      <p:pic>
        <p:nvPicPr>
          <p:cNvPr id="3" name="Picture Placeholder 10" descr="A map of Texas with counties outlined. The top five counties in Texas with the highest counts of opioid overdose deaths as of 2022 highlighted blue.">
            <a:extLst>
              <a:ext uri="{FF2B5EF4-FFF2-40B4-BE49-F238E27FC236}">
                <a16:creationId xmlns:a16="http://schemas.microsoft.com/office/drawing/2014/main" id="{EF341F13-4E5B-20F7-3AF2-2F286A5077B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37612" y="1219200"/>
            <a:ext cx="9773920" cy="11277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3188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sustancias</a:t>
            </a:r>
            <a:r>
              <a:rPr lang="en-US" dirty="0"/>
              <a:t> entre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jóvenes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222" y="2743196"/>
            <a:ext cx="16848457" cy="3200404"/>
          </a:xfrm>
        </p:spPr>
        <p:txBody>
          <a:bodyPr/>
          <a:lstStyle/>
          <a:p>
            <a:r>
              <a:rPr lang="en-US" sz="5000" dirty="0"/>
              <a:t>En 2022, </a:t>
            </a:r>
            <a:r>
              <a:rPr lang="en-US" sz="5000" dirty="0" err="1"/>
              <a:t>estudiantes</a:t>
            </a:r>
            <a:r>
              <a:rPr lang="en-US" sz="5000" dirty="0"/>
              <a:t> de Texas de 7.º a 12.º </a:t>
            </a:r>
            <a:r>
              <a:rPr lang="en-US" sz="5000" dirty="0" err="1"/>
              <a:t>grado</a:t>
            </a:r>
            <a:r>
              <a:rPr lang="en-US" sz="5000" dirty="0"/>
              <a:t> </a:t>
            </a:r>
            <a:r>
              <a:rPr lang="en-US" sz="5000" dirty="0" err="1"/>
              <a:t>informaron</a:t>
            </a:r>
            <a:r>
              <a:rPr lang="en-US" sz="5000" dirty="0"/>
              <a:t> </a:t>
            </a:r>
            <a:r>
              <a:rPr lang="en-US" sz="5000" dirty="0" err="1"/>
              <a:t>haber</a:t>
            </a:r>
            <a:r>
              <a:rPr lang="en-US" sz="5000" dirty="0"/>
              <a:t> </a:t>
            </a:r>
            <a:r>
              <a:rPr lang="en-US" sz="5000" dirty="0" err="1"/>
              <a:t>consumido</a:t>
            </a:r>
            <a:r>
              <a:rPr lang="en-US" sz="5000" dirty="0"/>
              <a:t> las </a:t>
            </a:r>
            <a:r>
              <a:rPr lang="en-US" sz="5000" dirty="0" err="1"/>
              <a:t>siguientes</a:t>
            </a:r>
            <a:r>
              <a:rPr lang="en-US" sz="5000" dirty="0"/>
              <a:t> </a:t>
            </a:r>
            <a:r>
              <a:rPr lang="en-US" sz="5000" dirty="0" err="1"/>
              <a:t>sustancias</a:t>
            </a:r>
            <a:r>
              <a:rPr lang="en-US" sz="5000" dirty="0"/>
              <a:t> </a:t>
            </a:r>
            <a:r>
              <a:rPr lang="en-US" sz="5000" dirty="0" err="1"/>
              <a:t>en</a:t>
            </a:r>
            <a:r>
              <a:rPr lang="en-US" sz="5000" dirty="0"/>
              <a:t> </a:t>
            </a:r>
            <a:r>
              <a:rPr lang="en-US" sz="5000" dirty="0" err="1"/>
              <a:t>los</a:t>
            </a:r>
            <a:r>
              <a:rPr lang="en-US" sz="5000" dirty="0"/>
              <a:t> </a:t>
            </a:r>
            <a:r>
              <a:rPr lang="en-US" sz="5000" dirty="0" err="1"/>
              <a:t>últimos</a:t>
            </a:r>
            <a:r>
              <a:rPr lang="en-US" sz="5000" dirty="0"/>
              <a:t> 30 días: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542160"/>
            <a:ext cx="16459200" cy="53238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/>
              <a:t>Alcohol</a:t>
            </a:r>
            <a:r>
              <a:rPr lang="fr-FR" dirty="0"/>
              <a:t> (23%)</a:t>
            </a:r>
          </a:p>
          <a:p>
            <a:r>
              <a:rPr lang="fr-FR" dirty="0" err="1"/>
              <a:t>Sustancias</a:t>
            </a:r>
            <a:r>
              <a:rPr lang="fr-FR" dirty="0"/>
              <a:t> </a:t>
            </a:r>
            <a:r>
              <a:rPr lang="fr-FR" dirty="0" err="1"/>
              <a:t>ilícitas</a:t>
            </a:r>
            <a:r>
              <a:rPr lang="fr-FR" dirty="0"/>
              <a:t> (11%)</a:t>
            </a:r>
          </a:p>
          <a:p>
            <a:r>
              <a:rPr lang="fr-FR" dirty="0"/>
              <a:t>Marihuana (10%)</a:t>
            </a:r>
          </a:p>
          <a:p>
            <a:r>
              <a:rPr lang="fr-FR" dirty="0" err="1"/>
              <a:t>Medicamentos</a:t>
            </a:r>
            <a:r>
              <a:rPr lang="fr-FR" dirty="0"/>
              <a:t> </a:t>
            </a:r>
            <a:r>
              <a:rPr lang="fr-FR" dirty="0" err="1"/>
              <a:t>recetados</a:t>
            </a:r>
            <a:r>
              <a:rPr lang="fr-FR" dirty="0"/>
              <a:t> (5%)</a:t>
            </a:r>
          </a:p>
          <a:p>
            <a:pPr marL="0" indent="0">
              <a:buNone/>
            </a:pPr>
            <a:r>
              <a:rPr lang="en-US" b="1" dirty="0"/>
              <a:t>En </a:t>
            </a:r>
            <a:r>
              <a:rPr lang="en-US" b="1" dirty="0" err="1"/>
              <a:t>promedio</a:t>
            </a:r>
            <a:r>
              <a:rPr lang="en-US" b="1" dirty="0"/>
              <a:t>, </a:t>
            </a:r>
            <a:r>
              <a:rPr lang="en-US" b="1" dirty="0" err="1"/>
              <a:t>cinco</a:t>
            </a:r>
            <a:r>
              <a:rPr lang="en-US" b="1" dirty="0"/>
              <a:t> </a:t>
            </a:r>
            <a:r>
              <a:rPr lang="en-US" b="1" dirty="0" err="1"/>
              <a:t>texanos</a:t>
            </a:r>
            <a:r>
              <a:rPr lang="en-US" b="1" dirty="0"/>
              <a:t> </a:t>
            </a:r>
            <a:r>
              <a:rPr lang="en-US" b="1" dirty="0" err="1"/>
              <a:t>mueren</a:t>
            </a:r>
            <a:r>
              <a:rPr lang="en-US" b="1" dirty="0"/>
              <a:t> </a:t>
            </a:r>
            <a:r>
              <a:rPr lang="en-US" b="1" dirty="0" err="1"/>
              <a:t>cada</a:t>
            </a:r>
            <a:r>
              <a:rPr lang="en-US" b="1" dirty="0"/>
              <a:t> día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sobredosis</a:t>
            </a:r>
            <a:r>
              <a:rPr lang="en-US" b="1" dirty="0"/>
              <a:t> accidental de </a:t>
            </a:r>
            <a:r>
              <a:rPr lang="en-US" b="1" dirty="0" err="1"/>
              <a:t>fentanilo</a:t>
            </a:r>
            <a:r>
              <a:rPr lang="en-US" b="1" dirty="0"/>
              <a:t>, </a:t>
            </a:r>
            <a:r>
              <a:rPr lang="en-US" b="1" dirty="0" err="1"/>
              <a:t>según</a:t>
            </a:r>
            <a:r>
              <a:rPr lang="en-US" b="1" dirty="0"/>
              <a:t> Salud y </a:t>
            </a:r>
            <a:r>
              <a:rPr lang="en-US" b="1" dirty="0" err="1"/>
              <a:t>Servicios</a:t>
            </a:r>
            <a:r>
              <a:rPr lang="en-US" b="1" dirty="0"/>
              <a:t> Humanos de Texas.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8DC1E-D33B-8137-7812-E4715D2CA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NOMBRE DE LA REGIÓN: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Datos </a:t>
            </a:r>
            <a:r>
              <a:rPr lang="en-US" dirty="0" err="1"/>
              <a:t>regionales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regionales</a:t>
            </a:r>
            <a:r>
              <a:rPr lang="en-US" dirty="0"/>
              <a:t> </a:t>
            </a:r>
            <a:r>
              <a:rPr lang="en-US" dirty="0" err="1"/>
              <a:t>correspondientes</a:t>
            </a:r>
            <a:r>
              <a:rPr lang="en-US" dirty="0"/>
              <a:t> al </a:t>
            </a:r>
            <a:r>
              <a:rPr lang="en-US" dirty="0" err="1"/>
              <a:t>área</a:t>
            </a:r>
            <a:r>
              <a:rPr lang="en-US" dirty="0"/>
              <a:t> de sus </a:t>
            </a:r>
            <a:r>
              <a:rPr lang="en-US" dirty="0" err="1"/>
              <a:t>organizaciones</a:t>
            </a:r>
            <a:r>
              <a:rPr lang="en-US" dirty="0"/>
              <a:t>.</a:t>
            </a:r>
          </a:p>
          <a:p>
            <a:r>
              <a:rPr lang="en-US" dirty="0"/>
              <a:t>Ver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 de HHS (Salud y </a:t>
            </a:r>
            <a:r>
              <a:rPr lang="en-US" dirty="0" err="1"/>
              <a:t>Servicios</a:t>
            </a:r>
            <a:r>
              <a:rPr lang="en-US" dirty="0"/>
              <a:t> Humanos) de Texas: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healthdata.dshs.texas.gov</a:t>
            </a:r>
            <a:r>
              <a:rPr lang="en-US" dirty="0">
                <a:hlinkClick r:id="rId3"/>
              </a:rPr>
              <a:t>/dashboards/drugs-and-alcohol/opioids/</a:t>
            </a:r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títulos</a:t>
            </a:r>
            <a:r>
              <a:rPr lang="en-US" dirty="0"/>
              <a:t> y </a:t>
            </a:r>
            <a:r>
              <a:rPr lang="en-US" dirty="0" err="1"/>
              <a:t>subtítulos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58D21-BC19-269D-A95D-837243257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7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BA79E5ECF62040AB43208B743EC59E" ma:contentTypeVersion="12" ma:contentTypeDescription="Create a new document." ma:contentTypeScope="" ma:versionID="c09748022f61a912d9b9ff851805bb5c">
  <xsd:schema xmlns:xsd="http://www.w3.org/2001/XMLSchema" xmlns:xs="http://www.w3.org/2001/XMLSchema" xmlns:p="http://schemas.microsoft.com/office/2006/metadata/properties" xmlns:ns3="04d525ea-4699-468c-be25-8c4dd8135c6d" xmlns:ns4="fab59061-0ba0-40aa-9220-350084df7501" targetNamespace="http://schemas.microsoft.com/office/2006/metadata/properties" ma:root="true" ma:fieldsID="c54c2a6499e758d7d0025395878c2ce4" ns3:_="" ns4:_="">
    <xsd:import namespace="04d525ea-4699-468c-be25-8c4dd8135c6d"/>
    <xsd:import namespace="fab59061-0ba0-40aa-9220-350084df75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525ea-4699-468c-be25-8c4dd8135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59061-0ba0-40aa-9220-350084df750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13D33C-7296-4908-BBF3-B3AC9259C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F4911A-09A9-41C1-9E1D-AF1B4F1C5A20}">
  <ds:schemaRefs>
    <ds:schemaRef ds:uri="04d525ea-4699-468c-be25-8c4dd8135c6d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fab59061-0ba0-40aa-9220-350084df7501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F297A43-1004-4D05-8EAB-74CAF9A8E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525ea-4699-468c-be25-8c4dd8135c6d"/>
    <ds:schemaRef ds:uri="fab59061-0ba0-40aa-9220-350084df75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4161</TotalTime>
  <Words>1913</Words>
  <Application>Microsoft Office PowerPoint</Application>
  <PresentationFormat>Custom</PresentationFormat>
  <Paragraphs>187</Paragraphs>
  <Slides>30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Black</vt:lpstr>
      <vt:lpstr>Calibri</vt:lpstr>
      <vt:lpstr>Roboto</vt:lpstr>
      <vt:lpstr>Times New Roman</vt:lpstr>
      <vt:lpstr>Office Theme</vt:lpstr>
      <vt:lpstr>Cómo prevenir el  consumo indebido y las sobredosis de opioides </vt:lpstr>
      <vt:lpstr>Organización presentadora</vt:lpstr>
      <vt:lpstr>Agenda</vt:lpstr>
      <vt:lpstr> “Casi uno de cada seis estudiantes de los grados 7.º a 12.º en Texas ha tomado medicamentos de venta con receta sin tener receta médica.”</vt:lpstr>
      <vt:lpstr>La crisis de los opioides en Texas</vt:lpstr>
      <vt:lpstr>Uno de cada cuatro texanos ha sufrido una sobredosis de opioides (también conocida como intoxicación) o conoce a alguien que la ha sufrido.</vt:lpstr>
      <vt:lpstr>En 2022, estudiantes de Texas de 7.º a 12.º grado informaron haber consumido las siguientes sustancias en los últimos 30 días:</vt:lpstr>
      <vt:lpstr>Datos regionales</vt:lpstr>
      <vt:lpstr>¿Qué son los opioides? </vt:lpstr>
      <vt:lpstr>PowerPoint Presentation</vt:lpstr>
      <vt:lpstr>Los opioides recetados son un tipo de medicamentos muy potentes que sirven para tratar el dolor.</vt:lpstr>
      <vt:lpstr>¿Qué riesgos conllevan?</vt:lpstr>
      <vt:lpstr>PowerPoint Presentation</vt:lpstr>
      <vt:lpstr>Tu cuerpo puede volverse dependiente de los opioides recetados en tan solo siete días de consumirlos, y ello podría conducirte a la adicción. </vt:lpstr>
      <vt:lpstr>Los opioides son potentes medicamentos que se usan para tratar el dolor físico intenso, pero su abuso puede ser peligroso e incluso mortal.</vt:lpstr>
      <vt:lpstr>¿Qué es el fentanilo?</vt:lpstr>
      <vt:lpstr>PowerPoint Presentation</vt:lpstr>
      <vt:lpstr>El fentanilo, un potente opioide, está acabando  con la vida de los texanos todos  los días.</vt:lpstr>
      <vt:lpstr>Conoce cuáles son los signos  de una sobredosis</vt:lpstr>
      <vt:lpstr>Cómo actuar ante una sobredosis </vt:lpstr>
      <vt:lpstr>Razones para  no abusar  de los opioides </vt:lpstr>
      <vt:lpstr>Razones para no abusar de los opioids - 1</vt:lpstr>
      <vt:lpstr>Razones para no abusar de los opioids - 2</vt:lpstr>
      <vt:lpstr>Medidas que puedes tomar </vt:lpstr>
      <vt:lpstr>Predica con el ejemplo - 1</vt:lpstr>
      <vt:lpstr>Predica con el ejemplo - 2</vt:lpstr>
      <vt:lpstr>Predica con el ejemplo - 3</vt:lpstr>
      <vt:lpstr>Predica con el ejemplo - 4</vt:lpstr>
      <vt:lpstr>Predica con el ejemplo - 5</vt:lpstr>
      <vt:lpstr>Porque te respetas a ti mismo,  tomas las decisiones que sean las mejores para ti.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Anaya Rodriguez, Laura</cp:lastModifiedBy>
  <cp:revision>786</cp:revision>
  <dcterms:created xsi:type="dcterms:W3CDTF">2021-12-09T15:54:24Z</dcterms:created>
  <dcterms:modified xsi:type="dcterms:W3CDTF">2025-01-27T15:44:52Z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0x01010047BA79E5ECF62040AB43208B743EC59E</vt:lpwstr>
  </property>
</Properties>
</file>